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3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0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4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3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6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4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1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1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4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AE3F-2473-41B5-A9CC-39DE416DBD63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0288-BD75-437C-A282-A03E561B3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0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8_marta9@mail.ru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kazka.1214@mail.ru" TargetMode="Externa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lush.zern@yandex.ru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ochuiop@rambler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olotoykluchik2010@mail.ru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" y="-24204"/>
            <a:ext cx="12174878" cy="68552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8286" y="566057"/>
            <a:ext cx="8651656" cy="3657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Деятельность областных инновационных площадок в образовательных организациях</a:t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Зерноградского района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8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" y="2729"/>
            <a:ext cx="12174878" cy="6855271"/>
          </a:xfrm>
          <a:prstGeom prst="rect">
            <a:avLst/>
          </a:prstGeom>
          <a:solidFill>
            <a:schemeClr val="accent4">
              <a:lumMod val="20000"/>
              <a:lumOff val="80000"/>
              <a:alpha val="81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1594716" y="-1574864"/>
            <a:ext cx="6855270" cy="1001045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59596" y="4995875"/>
            <a:ext cx="9236466" cy="116098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232953" y="2342508"/>
            <a:ext cx="5609690" cy="234250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9596" y="2478706"/>
            <a:ext cx="3503487" cy="21343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52063" y="1294544"/>
            <a:ext cx="8311793" cy="87330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52063" y="169915"/>
            <a:ext cx="7839182" cy="871326"/>
          </a:xfrm>
          <a:prstGeom prst="rect">
            <a:avLst/>
          </a:prstGeom>
          <a:solidFill>
            <a:schemeClr val="bg1">
              <a:alpha val="14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Муниципальное </a:t>
            </a:r>
            <a:r>
              <a:rPr lang="ru-RU" sz="2000" b="1" dirty="0"/>
              <a:t>бюджетное дошкольное образовательное учреждение Центр развития ребёнка – детский сад «8 марта» г. </a:t>
            </a:r>
            <a:r>
              <a:rPr lang="ru-RU" sz="2000" b="1" dirty="0" smtClean="0"/>
              <a:t>Зернограда</a:t>
            </a:r>
            <a:r>
              <a:rPr lang="en-US" sz="2000" b="1" dirty="0" smtClean="0"/>
              <a:t> </a:t>
            </a:r>
          </a:p>
          <a:p>
            <a:pPr algn="ctr"/>
            <a:r>
              <a:rPr lang="ru-RU" sz="2000" b="1" dirty="0" smtClean="0"/>
              <a:t>(МБ </a:t>
            </a:r>
            <a:r>
              <a:rPr lang="ru-RU" sz="2000" b="1" dirty="0"/>
              <a:t>ДОУ ЦРР – д/с «8 марта»)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477" y="1424019"/>
            <a:ext cx="807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1.	Название проекта: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«Мультипликация как средство развития научных и технических способностей у дошкольников»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477" y="2550472"/>
            <a:ext cx="2952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2.	Цель проекта: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у дошкольников интереса к науке и технике посредством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мультипликации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38436" y="2478706"/>
            <a:ext cx="51576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3.	Направление реализации проекта: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профессионально-личностного потенциала, уровня квалификации и профессионализма педагогических работников в МБДОУ, реализации индивидуальных возможностей, творческого потенциала всех участников образовательного процесса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477" y="5366216"/>
            <a:ext cx="8578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4.	Социальные партнеры: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родительская общественность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71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7122" y="0"/>
            <a:ext cx="12174878" cy="6855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57546" y="5458617"/>
            <a:ext cx="5844854" cy="1101839"/>
          </a:xfrm>
          <a:prstGeom prst="round2DiagRect">
            <a:avLst>
              <a:gd name="adj1" fmla="val 16667"/>
              <a:gd name="adj2" fmla="val 1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5757" y="102742"/>
            <a:ext cx="11722814" cy="197263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3434" y="317813"/>
            <a:ext cx="112912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5.	Результативность: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повысился профессионально-личностный потенциал, уровень профессионализма педагогических работников ДОУ; процесс развития научных и технических способностей у дошкольников стал эффективнее; повысился интерес родителей к созданию мультфильмов; совместное создание мультфильмов способствовало укреплению детско-родительских отношений; создана кинотека мультфильмов в разных техниках исполнения.</a:t>
            </a:r>
            <a:endParaRPr lang="ru-RU" dirty="0"/>
          </a:p>
        </p:txBody>
      </p:sp>
      <p:pic>
        <p:nvPicPr>
          <p:cNvPr id="5" name="Рисунок 4" descr="C:\Users\User\Desktop\Инновационные площадки для презентации\8 Марта\IMG-20231205-WA01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3" y="2276400"/>
            <a:ext cx="4344337" cy="2887401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</p:pic>
      <p:pic>
        <p:nvPicPr>
          <p:cNvPr id="6" name="Рисунок 5" descr="C:\Users\User\Desktop\Инновационные площадки для презентации\8 Марта\IMG-20231205-WA014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8"/>
          <a:stretch/>
        </p:blipFill>
        <p:spPr bwMode="auto">
          <a:xfrm>
            <a:off x="5334081" y="2298404"/>
            <a:ext cx="3935002" cy="2879974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215774" y="54586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елефон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8(86359) 41-1-60.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 E-mail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8_marta9@mail.ru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37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67128" y="4113546"/>
            <a:ext cx="11527605" cy="250301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7128" y="2743200"/>
            <a:ext cx="11527605" cy="1006867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424756" y="914400"/>
            <a:ext cx="6298058" cy="168496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67128" y="914400"/>
            <a:ext cx="4869951" cy="168496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707223" y="169915"/>
            <a:ext cx="7839182" cy="660393"/>
          </a:xfrm>
          <a:prstGeom prst="rect">
            <a:avLst/>
          </a:prstGeom>
          <a:solidFill>
            <a:schemeClr val="bg1">
              <a:alpha val="14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Муниципальное </a:t>
            </a:r>
            <a:r>
              <a:rPr lang="ru-RU" sz="2000" b="1" dirty="0"/>
              <a:t>бюджетное дошкольное образовательное учреждение детский сад «Солнышко» г. Зернограда (МБ ДОУ д/с «Солнышко»)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2063" y="1041241"/>
            <a:ext cx="4438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Название проекта: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«Система партнерских отношений «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МиР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» (Мы и Родители) между дошкольной образовательной организацией  и семьей как фактор успешного развития дошкольника»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26814" y="1041241"/>
            <a:ext cx="6096000" cy="86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Цель проекта: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единого образовательного пространства «детский сад - семья» для совершенствования условий успешного развития дошкольников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063" y="2932878"/>
            <a:ext cx="11198831" cy="60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Направление реализации проекта: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образовательного процесса в условиях использования современных форм взаимодействия семьи и детского сада как единой комплексной модели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063" y="4113546"/>
            <a:ext cx="11342670" cy="216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Социальные партнеры: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	ВДПО Зерноградского района - Обучающие мероприятия, конкурсы.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	МБУ ДО ДДТ «Ермак» Зерноградского района - дополнительное образование.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	МБУ ДО детская музыкальная школа Зерноградского района - дополнительное образование, концерты, экскурсии.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	МБУК ЗР «Зерноградский историко-краеведческий музей» - экскурсии, обучающие мероприятия.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	МБУК ЗР «Центральная городская библиотека имени А. Гайдара - экскурсии, обучающие мероприятия.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385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541231" y="5496674"/>
            <a:ext cx="4121263" cy="125014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3290" y="82194"/>
            <a:ext cx="7266933" cy="66646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2693" y="166665"/>
            <a:ext cx="6770588" cy="658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Результативность: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Отобраны и успешно реализованы различные интегрированные формы детско-родительской деятельности по актуальным направлениям развития детей: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Образовательные проекты, конкурсы: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Социально-педагогические, патриотические акции: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Организация адаптационного периода. Детско-родительский клуб «Педагогика для родителей». Совместные игры с детьми, различные формы активности, организованные воспитателем и педагогом-психологом помогли родителям вновь поступивших детей осознать себя в новой роли – «родитель дошкольника». 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Обеспечена высокая степень вовлечения семьи в образовательное пространство детского сада. </a:t>
            </a:r>
            <a:endParaRPr lang="en-US" sz="15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Организована просветительская деятельность по повышению уровня педагогической компетентности родителей через родительские встречи, сеть интернет</a:t>
            </a: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профессиональной компетенции педагогов, реализация личностно-профессионального роста специалистов через систему обучающих мероприятий (за период 2021-2023 гг.):</a:t>
            </a: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2021 году МБДОУ д/с «Солнышко» г. Зернограда присвоен статус инновационной площадки федерального уровня АНО ДПО «НИИ дошкольного образования «Воспитатели России» по направлению «Мир дошкольника: </a:t>
            </a: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семья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, детский сад, социум».</a:t>
            </a:r>
            <a:endParaRPr lang="ru-RU" sz="1500" dirty="0"/>
          </a:p>
        </p:txBody>
      </p:sp>
      <p:pic>
        <p:nvPicPr>
          <p:cNvPr id="4" name="Рисунок 3" descr="C:\Users\User\Desktop\Инновационные площадки для презентации\Солнышко\Коммуникативная ига с родителями Солнышко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30" y="217592"/>
            <a:ext cx="3862763" cy="2150745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  <a:effectLst>
            <a:glow rad="190500">
              <a:schemeClr val="accent2">
                <a:lumMod val="20000"/>
                <a:lumOff val="80000"/>
                <a:alpha val="99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9730" y="2368337"/>
            <a:ext cx="3029227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Инновационные площадки для презентации\Солнышко\Игры своими руками Солнышко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3" r="793" b="30143"/>
          <a:stretch/>
        </p:blipFill>
        <p:spPr bwMode="auto">
          <a:xfrm>
            <a:off x="8003406" y="2858712"/>
            <a:ext cx="2804843" cy="2332233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</a:ln>
          <a:effectLst>
            <a:glow rad="215900">
              <a:schemeClr val="accent2">
                <a:lumMod val="20000"/>
                <a:lumOff val="80000"/>
                <a:alpha val="76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828958" y="3735213"/>
            <a:ext cx="83353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своими руками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9730" y="5660419"/>
            <a:ext cx="3421457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Телефон: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(86359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41-3-57.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E-mail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solnyshkozernograd@yandex.ru</a:t>
            </a:r>
          </a:p>
        </p:txBody>
      </p:sp>
    </p:spTree>
    <p:extLst>
      <p:ext uri="{BB962C8B-B14F-4D97-AF65-F5344CB8AC3E}">
        <p14:creationId xmlns:p14="http://schemas.microsoft.com/office/powerpoint/2010/main" val="379645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013734" y="5125411"/>
            <a:ext cx="7500135" cy="140755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412785" y="2416787"/>
            <a:ext cx="5054885" cy="245985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49333" y="2623262"/>
            <a:ext cx="4140485" cy="203132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5349" y="1409019"/>
            <a:ext cx="11630346" cy="93494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73997" y="344576"/>
            <a:ext cx="9513868" cy="682840"/>
          </a:xfrm>
          <a:prstGeom prst="rect">
            <a:avLst/>
          </a:prstGeom>
          <a:solidFill>
            <a:schemeClr val="bg1">
              <a:alpha val="14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Муниципальное </a:t>
            </a:r>
            <a:r>
              <a:rPr lang="ru-RU" sz="2000" b="1" dirty="0"/>
              <a:t>бюджетное дошкольное образовательное учреждение детский сад «Сказка» г. Зернограда (МБ ДОУ д/с «Сказка</a:t>
            </a:r>
            <a:r>
              <a:rPr lang="ru-RU" sz="2000" b="1" dirty="0" smtClean="0"/>
              <a:t>»)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7680" y="1624815"/>
            <a:ext cx="11418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1. Название проекта: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«Инновационный образовательный проект по теме : «Формирование основ алгоритмизации и программирования у дошкольников в рамках цифровой образовательной среды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Пиктомир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4475" y="2645204"/>
            <a:ext cx="36815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2. Цель проекта: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способствовать формированию у воспитанников старшего дошкольного возраста навыков алгоритмического мышления в процессе обучения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пиктограммному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программированию.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4370" y="2577420"/>
            <a:ext cx="4236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3. Направление реализации проекта: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техническая, так как проект ориентирован на формирование и развитие у воспитанников универсальных навыков алгоритмического и логического мышления в процессе изучения основ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пиктограммного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программирования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4228" y="53104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4. Социальные партнеры: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профессиональное образовательное учреждение Ростовской области «Зерноградский педагогический колледж»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92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178175" y="4458984"/>
            <a:ext cx="2599362" cy="178770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7076" y="507076"/>
            <a:ext cx="4272742" cy="442237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6647" y="647354"/>
            <a:ext cx="4059382" cy="3934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Результативность:                                                                                                         -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будут знать основные алгоритмические понятия и определения, такие как: «алгоритм», «линейная программа», «команда», «цикл» и т.п.;                        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воспитанники приобретут азы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пиктограммного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программирования, навыки алгоритмического мышления в процессе выполнения заданий и упражнений с использованием и без использования интерактивной доски; 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- у воспитанников будут сформированы устойчивые навыки ориентировки в пространстве (лево-право-вперед-назад)</a:t>
            </a:r>
            <a:endParaRPr lang="ru-RU" sz="1600" dirty="0"/>
          </a:p>
        </p:txBody>
      </p:sp>
      <p:pic>
        <p:nvPicPr>
          <p:cNvPr id="3" name="Рисунок 2" descr="C:\Users\User\Desktop\Инновационные площадки для презентации\Сказка\IMG_20221114_101758_2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30" y="647353"/>
            <a:ext cx="3792047" cy="320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Инновационные площадки для презентации\Сказка\DSC_704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8015" r="8725" b="9378"/>
          <a:stretch/>
        </p:blipFill>
        <p:spPr bwMode="auto">
          <a:xfrm>
            <a:off x="9034490" y="2569030"/>
            <a:ext cx="3157510" cy="38483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89639" y="4581701"/>
            <a:ext cx="2983799" cy="144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Телефон: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86359)39-3-52.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 E-mail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skazka.1214@mail.ru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88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6580" y="4916150"/>
            <a:ext cx="11537878" cy="89902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6580" y="3698697"/>
            <a:ext cx="11537878" cy="9144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609690" y="1354695"/>
            <a:ext cx="6174768" cy="206210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6580" y="1354695"/>
            <a:ext cx="5260368" cy="198440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14436" y="194641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«Малыш» Зерноградского района (МБ ДОУ д/с «Малыш»)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912" y="1354695"/>
            <a:ext cx="4678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Название проекта: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«Использование регионального компонента в физическом развитии детей старшего дошкольного возраста - подвижные казачьи игры и забавы, как основа формирования здорового образа жизни и способ подготовки к сдаче нормативов ГТО I ступени».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74076" y="1354695"/>
            <a:ext cx="5835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Цель проекта: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у дошкольников осмысленного отношения к физическим упражнениям, двигательных способностей путем вовлечения детей в систему коллективных творческих дел физической общественно - ценной направленности, и расширение на этой основе адаптивных возможностей детского организма к условиям внешней среды, культивация здорового образа жизни через подвижные казачьи игры и забавы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353" y="3774059"/>
            <a:ext cx="11116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 Направление реализации проекта: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в образовательной деятельности казачьих игр и забав для формирования здорового образа жизни дошкольников и их подготовки к сдаче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нормативов ГТО I ступени.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6449" y="4916150"/>
            <a:ext cx="11034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Социальные партнеры: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МБОУ Мечетинская СОШ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Мечетинский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юрт Черкасского округа ВКО «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Всевеликое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войско Донское» (ВКО ВВД)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9166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181528" y="4911047"/>
            <a:ext cx="4099389" cy="178770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321" y="378914"/>
            <a:ext cx="5106257" cy="104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Результативность: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сдачи норм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ГТО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обучающимися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 2021 - 2023 года: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82712"/>
              </p:ext>
            </p:extLst>
          </p:nvPr>
        </p:nvGraphicFramePr>
        <p:xfrm>
          <a:off x="202058" y="1516218"/>
          <a:ext cx="5952161" cy="320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881">
                  <a:extLst>
                    <a:ext uri="{9D8B030D-6E8A-4147-A177-3AD203B41FA5}">
                      <a16:colId xmlns:a16="http://schemas.microsoft.com/office/drawing/2014/main" val="2952997094"/>
                    </a:ext>
                  </a:extLst>
                </a:gridCol>
                <a:gridCol w="1487881">
                  <a:extLst>
                    <a:ext uri="{9D8B030D-6E8A-4147-A177-3AD203B41FA5}">
                      <a16:colId xmlns:a16="http://schemas.microsoft.com/office/drawing/2014/main" val="2292511634"/>
                    </a:ext>
                  </a:extLst>
                </a:gridCol>
                <a:gridCol w="1487881">
                  <a:extLst>
                    <a:ext uri="{9D8B030D-6E8A-4147-A177-3AD203B41FA5}">
                      <a16:colId xmlns:a16="http://schemas.microsoft.com/office/drawing/2014/main" val="1644058323"/>
                    </a:ext>
                  </a:extLst>
                </a:gridCol>
                <a:gridCol w="1488518">
                  <a:extLst>
                    <a:ext uri="{9D8B030D-6E8A-4147-A177-3AD203B41FA5}">
                      <a16:colId xmlns:a16="http://schemas.microsoft.com/office/drawing/2014/main" val="889223769"/>
                    </a:ext>
                  </a:extLst>
                </a:gridCol>
              </a:tblGrid>
              <a:tr h="802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ПОКАЗАТЕЛЬ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2021 год 	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2022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2023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55595"/>
                  </a:ext>
                </a:extLst>
              </a:tr>
              <a:tr h="802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Золото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Золото	19 %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(3 человека)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26,7%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(8  человек)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7,8%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(5 человек)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34078"/>
                  </a:ext>
                </a:extLst>
              </a:tr>
              <a:tr h="802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Серебро	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44%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(7 человек)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56,7%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(17  человек)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54,7%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(35 человек)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49885"/>
                  </a:ext>
                </a:extLst>
              </a:tr>
              <a:tr h="802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Бронза 	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(6 человек)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16,7%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(5  человек)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37,5%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(24 человека)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15260"/>
                  </a:ext>
                </a:extLst>
              </a:tr>
            </a:tbl>
          </a:graphicData>
        </a:graphic>
      </p:graphicFrame>
      <p:pic>
        <p:nvPicPr>
          <p:cNvPr id="6" name="Рисунок 5" descr="C:\Users\User\Desktop\Инновационные площадки для презентации\Малыш\ГТО в Малыш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87" y="235065"/>
            <a:ext cx="3327244" cy="3278686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895599" y="235065"/>
            <a:ext cx="1781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Сдача норм ГТО в детском саду</a:t>
            </a:r>
            <a:endParaRPr lang="ru-RU" sz="1600" dirty="0"/>
          </a:p>
        </p:txBody>
      </p:sp>
      <p:pic>
        <p:nvPicPr>
          <p:cNvPr id="9" name="Рисунок 8" descr="C:\Users\User\Desktop\Инновационные площадки для презентации\Малыш\фото Закрытие фестиваля ГТ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07" y="3748815"/>
            <a:ext cx="4240784" cy="260750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613183" y="4984542"/>
            <a:ext cx="130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Закрытие фестиваля ГТО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74003" y="5095053"/>
            <a:ext cx="2808269" cy="1440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Телефон: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(863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59) 62 -1 –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92.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 E-mail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Malush.zern@yandex.ru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9193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30843" y="1345916"/>
            <a:ext cx="4260350" cy="17055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4" name="Рисунок 3" descr="C:\Users\User\Desktop\Инновационные площадки для презентации\m62c136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2862" cy="6857999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bl"/>
          </a:blipFill>
          <a:ln>
            <a:noFill/>
          </a:ln>
          <a:effectLst>
            <a:glow>
              <a:schemeClr val="accent1"/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  <a:softEdge rad="1016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8920" y="194333"/>
            <a:ext cx="4240305" cy="13255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Зерноградский район </a:t>
            </a:r>
            <a:r>
              <a:rPr lang="ru-RU" b="1" dirty="0" smtClean="0">
                <a:ln w="952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ln w="952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ln w="952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Ростовской области</a:t>
            </a:r>
            <a:endParaRPr lang="ru-RU" sz="3200" b="1" dirty="0">
              <a:ln w="9525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8124" y="1603753"/>
            <a:ext cx="4621896" cy="4535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Зерноградский </a:t>
            </a:r>
            <a:r>
              <a:rPr lang="ru-RU" sz="2000" b="1" i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 расположен на юго-западе Ростовской области и граничит: на севере — с Багаевским и Веселовским районами, на востоке — с </a:t>
            </a:r>
            <a:r>
              <a:rPr lang="ru-RU" sz="2000" b="1" i="1" dirty="0" err="1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Сальским</a:t>
            </a:r>
            <a:r>
              <a:rPr lang="ru-RU" sz="2000" b="1" i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Целинским</a:t>
            </a:r>
            <a:r>
              <a:rPr lang="ru-RU" sz="2000" b="1" i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юге - с Егорлыкским и районами Краснодарского края, на западе - с </a:t>
            </a:r>
            <a:r>
              <a:rPr lang="ru-RU" sz="2000" b="1" i="1" dirty="0" err="1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Кагальницким</a:t>
            </a:r>
            <a:r>
              <a:rPr lang="ru-RU" sz="2000" b="1" i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районом.</a:t>
            </a:r>
            <a:endParaRPr lang="ru-RU" sz="2000" b="1" i="1" dirty="0" smtClean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b="1" i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</a:t>
            </a:r>
            <a:r>
              <a:rPr lang="ru-RU" sz="2000" b="1" i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- 2682,4 кв. км., население превышает 52,1 тыс. человек.</a:t>
            </a:r>
            <a:endParaRPr lang="ru-RU" sz="2000" b="1" i="1" dirty="0" smtClean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Административный </a:t>
            </a:r>
            <a:r>
              <a:rPr lang="ru-RU" sz="2000" b="1" i="1" dirty="0">
                <a:solidFill>
                  <a:srgbClr val="351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центр - г. Зерноград</a:t>
            </a:r>
            <a:endParaRPr lang="ru-RU" sz="2000" b="1" i="1" dirty="0">
              <a:solidFill>
                <a:srgbClr val="351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C:\Users\User\Desktop\Инновационные площадки для презентации\usT6DlaCjkP3TRFMvavQYxwS_Mpp8XxgesUdLNGulgA7cP0hIL-lsezZhPnaQ_RYKl0GxXM5nZXIsjqCYQhmQVb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8" y="194333"/>
            <a:ext cx="1208540" cy="1409420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 descr="C:\Users\User\Desktop\Инновационные площадки для презентации\ГЕРБ_ГОРОДА_ЗЕРНОГРАД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40" y="194333"/>
            <a:ext cx="1212351" cy="1409420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650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564"/>
            <a:ext cx="10515600" cy="8630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В 2023 — 2024 учебном году инновационная деятельность в образовательных организациях Зерноградского района осуществляется по следующим </a:t>
            </a:r>
            <a:r>
              <a:rPr lang="ru-RU" sz="2000" b="1" dirty="0" smtClean="0">
                <a:latin typeface="Bookman Old Style" panose="02050604050505020204" pitchFamily="18" charset="0"/>
              </a:rPr>
              <a:t>направлениям: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3434" y="1284269"/>
            <a:ext cx="3616503" cy="196236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51805"/>
                </a:solidFill>
              </a:rPr>
              <a:t>«Профилактика эмоционального выгорания педагога как профессиональный ресурс» - МБОУ СОШ УИОП г. Зернограда (приказ МО ПО РО от 02.07.2021 № 616; 02.07.2021-02.07.2024)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34325" y="1016287"/>
            <a:ext cx="3328827" cy="1304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51805"/>
                </a:solidFill>
              </a:rPr>
              <a:t>«Здоровое поколение-здоровая нация» - МБДОУ ЦРР «Золотой ключик» (приказ МО ПО РО от 05.07.2022 № 678)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49461" y="1289406"/>
            <a:ext cx="3404175" cy="2172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51805"/>
                </a:solidFill>
              </a:rPr>
              <a:t>«Внедрение мультипликации посредствам технологии ЛЕГО-конструирования и робототехники в образовательный процесс ДОУ» - МБДОУ д/с «Сказка» (приказ МО ПО РО от 05.07.2022 № 678)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3434" y="3529172"/>
            <a:ext cx="3616501" cy="3097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rgbClr val="351805"/>
                </a:solidFill>
              </a:rPr>
              <a:t>«Организация </a:t>
            </a:r>
            <a:r>
              <a:rPr lang="ru-RU" sz="1700" dirty="0" smtClean="0">
                <a:solidFill>
                  <a:srgbClr val="351805"/>
                </a:solidFill>
              </a:rPr>
              <a:t>персонифицированного </a:t>
            </a:r>
            <a:r>
              <a:rPr lang="ru-RU" sz="1700" dirty="0">
                <a:solidFill>
                  <a:srgbClr val="351805"/>
                </a:solidFill>
              </a:rPr>
              <a:t>обучения математике через обновление образовательных отношений для успешности каждого обучающегося в условиях контрольно-оценочной деятельности в логике ФГОС» - МБОУ Мечетинская СОШ (приказ МО ПО РО от 02.07.2021 № 616; 02.07.2021-02.07.2024)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34325" y="2399016"/>
            <a:ext cx="3328827" cy="16952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rgbClr val="351805"/>
                </a:solidFill>
              </a:rPr>
              <a:t>«Мультипликация как средство развития научных и технических способностей у дошкольников» - МБДОУ ЦРР «8 Марта» (приказ МО ПО РО от 13.07.2020 № 549)</a:t>
            </a:r>
            <a:endParaRPr lang="ru-RU" dirty="0">
              <a:solidFill>
                <a:srgbClr val="351805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7542" y="3626778"/>
            <a:ext cx="3589110" cy="30000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rgbClr val="351805"/>
                </a:solidFill>
              </a:rPr>
              <a:t>«Использование регионального компонента в физическом развитии детей старшего дошкольного возраста – подвижные казачьи игры и забавы как основа формирования здорового образа жизни и способ подготовки к сдаче нормативов ГТО I ступени» - МБДОУ д/с «Малыш» (приказ МО ПО РО от 11.11.2021 № 990)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34327" y="4181581"/>
            <a:ext cx="3328825" cy="2445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rgbClr val="351805"/>
                </a:solidFill>
              </a:rPr>
              <a:t>«Система партнерских отношений «</a:t>
            </a:r>
            <a:r>
              <a:rPr lang="ru-RU" sz="1700" dirty="0" err="1">
                <a:solidFill>
                  <a:srgbClr val="351805"/>
                </a:solidFill>
              </a:rPr>
              <a:t>МиР</a:t>
            </a:r>
            <a:r>
              <a:rPr lang="ru-RU" sz="1700" dirty="0">
                <a:solidFill>
                  <a:srgbClr val="351805"/>
                </a:solidFill>
              </a:rPr>
              <a:t>» (мы и родители) между дошкольной образовательной организацией и семьей как фактор успешного развития дошкольников» - МБДОУ д/с «Солнышко» (приказ МО ПО РО от 02.07.2021 № 616)</a:t>
            </a:r>
          </a:p>
        </p:txBody>
      </p:sp>
    </p:spTree>
    <p:extLst>
      <p:ext uri="{BB962C8B-B14F-4D97-AF65-F5344CB8AC3E}">
        <p14:creationId xmlns:p14="http://schemas.microsoft.com/office/powerpoint/2010/main" val="300861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" y="-24204"/>
            <a:ext cx="12174878" cy="6855271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435032" y="1158689"/>
            <a:ext cx="5982984" cy="191280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435031" y="3270822"/>
            <a:ext cx="6503540" cy="341765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495" y="149367"/>
            <a:ext cx="10407722" cy="9140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Муниципальное бюджетное общеобразовательное учреждение средняя общеобразовательная школа с углубленным изучением математики, информатики, иностранных языков г. Зернограда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МБОУ СОШ УИОП г. Зернограда)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0837" y="1430792"/>
            <a:ext cx="4270624" cy="1322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1.Название проекта: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«Профилактика эмоционального выгорания педагога как профессиональный ресурс»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2728" y="3334691"/>
            <a:ext cx="2368190" cy="2430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2.Цель проекта: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психологической готовности педагогов к преодолению и профилактике профессиональных деформаций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78194" y="1265928"/>
            <a:ext cx="5626813" cy="1740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3.Направление реализации проекта: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новая модель диссеминации инновационного педагогического опыта,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усовершенствование кадрового обеспечения образовательного процесса.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99417" y="3565136"/>
            <a:ext cx="6274084" cy="3028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Социальные партнеры: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Щербакова Татьяна Николаевна, доктор психологических наук, профессор, заведующий кафедрой психологии ГАУ ДПО РО институт развития образования;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Кичак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Анна Владимировна, старший преподаватель кафедры психологии ГАУ ДПО РО институт развития образования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Звездина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Галина Павловна- доцент кафедры психологии ГАУ ДПО РО институт развития образования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7677" y="1362668"/>
            <a:ext cx="4859677" cy="1643865"/>
          </a:xfrm>
          <a:prstGeom prst="round2Diag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912728" y="3181842"/>
            <a:ext cx="2368190" cy="3249780"/>
          </a:xfrm>
          <a:prstGeom prst="round2Diag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43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" y="0"/>
            <a:ext cx="12174878" cy="6855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251716" y="176466"/>
            <a:ext cx="7484723" cy="3826165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12073" y="4309397"/>
            <a:ext cx="2640460" cy="181651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0691" y="378523"/>
            <a:ext cx="7263830" cy="353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Результативность: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психологической компетентности как профессионального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гибкости, мобильности и эмоциональной устойчивости, снижение проявлений синдрома эмоционального выгорания;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активизация процессов самоанализа, способствование более глубокому пониманию себя, своей сущности, определение уровня эмоционального выгорания, своих ресурсов;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развитие адекватной оценки своего статуса, своего партнера в общении, развитие навыков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эмпатии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формирование «Я-образа»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66185" y="4500129"/>
            <a:ext cx="2840807" cy="144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Телефон: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86359) 40181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E-mail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sochuiop@rambler.ru</a:t>
            </a:r>
            <a:endParaRPr lang="ru-RU" dirty="0"/>
          </a:p>
        </p:txBody>
      </p:sp>
      <p:pic>
        <p:nvPicPr>
          <p:cNvPr id="4" name="Рисунок 3" descr="C:\Users\User\Desktop\Инновационные площадки для презентации\СОШ УИОП\photo_5438451834495817919_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80" y="3102049"/>
            <a:ext cx="4017196" cy="347631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</p:pic>
      <p:pic>
        <p:nvPicPr>
          <p:cNvPr id="5" name="Рисунок 4" descr="C:\Users\User\Desktop\Инновационные площадки для презентации\СОШ УИОП\photo_5438451834495817930_y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" r="10037" b="35095"/>
          <a:stretch/>
        </p:blipFill>
        <p:spPr bwMode="auto">
          <a:xfrm>
            <a:off x="251716" y="4110777"/>
            <a:ext cx="4571998" cy="2564734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0957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4878" cy="6855271"/>
          </a:xfrm>
          <a:prstGeom prst="rect">
            <a:avLst/>
          </a:prstGeom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938048" y="811658"/>
            <a:ext cx="5164909" cy="582544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60107" y="2795536"/>
            <a:ext cx="6507821" cy="340721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30916" y="811658"/>
            <a:ext cx="6337012" cy="1530237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592495" y="149367"/>
            <a:ext cx="10407722" cy="66229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Муниципальное </a:t>
            </a:r>
            <a:r>
              <a:rPr lang="ru-RU" sz="2000" b="1" dirty="0"/>
              <a:t>бюджетное общеобразовательное учреждение </a:t>
            </a:r>
            <a:r>
              <a:rPr lang="ru-RU" sz="2000" b="1" dirty="0" smtClean="0"/>
              <a:t>Мечетинская </a:t>
            </a:r>
            <a:r>
              <a:rPr lang="ru-RU" sz="2000" b="1" dirty="0"/>
              <a:t>средняя общеобразовательная школа Зерноградского района (МБОУ Мечетинская СОШ)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036" y="860446"/>
            <a:ext cx="5481266" cy="139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Название проекта: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«Организация персонифицированного обучения математике через обновление образовательных отношений для успешности каждого обучающегося в условиях контрольно- оценочной деятельности в логике ФГОС».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790" y="2909537"/>
            <a:ext cx="59590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	Цель проекта: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Создание условий для развития образовательного и личностного потенциала школьников разных образовательных возможностей, повышение эффективности учебного процесса для каждого обучающегося и для образовательного учреждения в целом. Фиксация не персонифицированных и персонифицированных результатов обучающихся, а также выявленного творческого потенциала и ресурсов интеллектуального развития каждого школьника средствами математики и их эффективное использование в целях обеспечения комфортной среды развития обучающихся на уроках математики (модели индивидуальных траекторий развития; модели уроков открытия; средства оперативной обратной связи с родителями).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05175" y="961024"/>
            <a:ext cx="4795041" cy="5337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Направление реализации проекта: 	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ценностно-смыслового отношения обучающихся к образовательной деятельности при обучении математике на основе демократизации контрольно-оценочной деятельности.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Расширение банка контрольно-измерительных материалов и методик с целью обеспечения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персонифицрованного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обучения математике и обеспечения позитивной динамики образовательных достижений, обучающихся математике, их интеллектуального развития и личностного роста.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Создание моделей календарно-тематического планирования по математике (алгебре, геометрии) с выделением инварианта содержания на уровне основного общего и среднего общего образования;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Пополнение банка разработок моделей и конспектов уроков открытия нового знания по важным темам курса математики на уровне основного и среднего общего образования.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966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19881"/>
            <a:ext cx="6606284" cy="68580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3981" y="236505"/>
            <a:ext cx="5969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Социальные партнеры: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Родители обучающихся, МБОУ Зерноградского района, управление образования Администрации Зерноградского района.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550" y="1156644"/>
            <a:ext cx="6270662" cy="5595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Результативность: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Учителями математики накоплен и активно используется банк двухэтапных контрольных работ, обеспечивающих позитивную динамику образовательных достижений, обучающихся в логике ФГОС. Созданы модели календарно-тематического планирования по математике (алгебре, геометрии) с выделением инварианта содержания на уровне основного общего и среднего общего образования. Учителями математики разработаны модели и конспекты уроков открытия нового знания по важным темам курса математики на уровне основного и среднего общего образования.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Инновационная деятельность привела к росту профессиональных компетенций педагогических работников. Успешно пройдены курсы повышения квалификации по следующим проблемам: «Совершенствование предметных и методических компетенций учителей (в том числе в области формировании функций грамотности обучающихся)», «Школа современного учителя. Развитие математической грамотности», «Реализация требований обновленных ФГОС НОО, ФГОС ООО в работе учителя (для учителей естественно-математических дисциплин)».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  Обучающиеся старших классов стали активнее проявлять себя в научно-практической конференции «Шаги в науку».</a:t>
            </a:r>
            <a:endParaRPr lang="ru-RU" sz="1600" dirty="0"/>
          </a:p>
        </p:txBody>
      </p:sp>
      <p:pic>
        <p:nvPicPr>
          <p:cNvPr id="4" name="Рисунок 3" descr="C:\Users\User\Desktop\Инновационные площадки для презентации\инновации МБОУ Мечетинская СОШ\Математика в разных профессиях 11 кл март 20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25" y="212610"/>
            <a:ext cx="3039865" cy="2623007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</a:ln>
          <a:effectLst>
            <a:glow rad="508000">
              <a:schemeClr val="accent2">
                <a:satMod val="175000"/>
                <a:alpha val="21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2644" y="2835617"/>
            <a:ext cx="3115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Математика в разных профессиях,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класс, март 2023</a:t>
            </a:r>
            <a:endParaRPr lang="ru-RU" sz="1400" dirty="0"/>
          </a:p>
        </p:txBody>
      </p:sp>
      <p:pic>
        <p:nvPicPr>
          <p:cNvPr id="6" name="Рисунок 5" descr="C:\Users\User\Desktop\Инновационные площадки для презентации\инновации МБОУ Мечетинская СОШ\Проект Математика в медицине апрель 2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58" y="3403859"/>
            <a:ext cx="3525364" cy="278510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ffectLst>
            <a:glow rad="495300">
              <a:schemeClr val="accent2">
                <a:satMod val="175000"/>
                <a:alpha val="15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96758" y="6233990"/>
            <a:ext cx="3311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Проект: «Тригонометрия вокруг нас»,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класс, апрель 2022</a:t>
            </a:r>
            <a:endParaRPr lang="ru-RU" sz="14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976342" y="559279"/>
            <a:ext cx="2118192" cy="227633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863191" y="888581"/>
            <a:ext cx="2328809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Телефон: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(86359)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62180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E-mail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msosh5@mail.ru</a:t>
            </a:r>
          </a:p>
        </p:txBody>
      </p:sp>
    </p:spTree>
    <p:extLst>
      <p:ext uri="{BB962C8B-B14F-4D97-AF65-F5344CB8AC3E}">
        <p14:creationId xmlns:p14="http://schemas.microsoft.com/office/powerpoint/2010/main" val="302807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" y="0"/>
            <a:ext cx="12174878" cy="6855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979560" y="801384"/>
            <a:ext cx="6212440" cy="6016027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99334" y="139093"/>
            <a:ext cx="10674850" cy="662291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Муниципальное </a:t>
            </a:r>
            <a:r>
              <a:rPr lang="ru-RU" sz="2000" b="1" dirty="0"/>
              <a:t>бюджетное дошкольное образовательное учреждение Центр развития ребёнка </a:t>
            </a:r>
            <a:r>
              <a:rPr lang="en-US" sz="2000" b="1" dirty="0"/>
              <a:t>-</a:t>
            </a:r>
            <a:r>
              <a:rPr lang="ru-RU" sz="2000" b="1" dirty="0" smtClean="0"/>
              <a:t>детский </a:t>
            </a:r>
            <a:r>
              <a:rPr lang="ru-RU" sz="2000" b="1" dirty="0"/>
              <a:t>сад «Золотой ключик» г. Зернограда </a:t>
            </a:r>
            <a:r>
              <a:rPr lang="ru-RU" sz="2000" b="1" dirty="0" smtClean="0"/>
              <a:t>(</a:t>
            </a:r>
            <a:r>
              <a:rPr lang="ru-RU" sz="2000" b="1" dirty="0"/>
              <a:t>МБ ДОУ ЦРР – д/с «Золотой ключик»)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3185" y="1157639"/>
            <a:ext cx="324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Название проекта: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«Здоровое поколение – здоровая нация».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4975" y="2412555"/>
            <a:ext cx="347266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Цель проекта: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условий для целостного развития ребенка и формирования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здоровьеориентированного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образа жизни участников образовательного процесса, направленных на улучшение	состояния здоровья	детей	посредством интегрированного использования нетрадиционных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здоровьесберегающих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технологий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43263" y="993162"/>
            <a:ext cx="5756954" cy="581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Направление реализации проекта: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Физкультурно-оздоровительное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нтеграция задач физкультурно-оздоровительной работы в различные виды совместной деятельности;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внедрение инновационных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технологий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процесс ДОУ;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разнообразие форм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–досуговой деятельности с дошкольниками;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формирование привычки к здоровому образу жизни у дошкольников, педагогов и родителей;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совершенствование физических качеств и обеспечение нормального уровня физической подготовленности в соответствии с возможностями и состоянием здоровья ребенка;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выявление интересов, склонностей и способностей детей в двигательной деятельности и реализация их через систему спортивно-оздоровительной работы;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обеспечение физического и психического благополучия каждого ребенка.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828800" y="904126"/>
            <a:ext cx="3411020" cy="1047964"/>
          </a:xfrm>
          <a:prstGeom prst="round2Diag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239766" y="2141664"/>
            <a:ext cx="3667874" cy="3519397"/>
          </a:xfrm>
          <a:prstGeom prst="round2DiagRect">
            <a:avLst/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2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652516" y="102742"/>
            <a:ext cx="5460715" cy="66894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2059" y="102742"/>
            <a:ext cx="6378539" cy="1520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3977" y="185368"/>
            <a:ext cx="595216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Социальные партнеры: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МБУ ДО СДЮСШОР Зерноградского района (детско- юношеская спортшкола).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-	Детская музыкальная школа Зерноградского района (основы хореографии)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2863" y="185368"/>
            <a:ext cx="5126804" cy="660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Результативность: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Разработаны	программы, проекты,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методики, направленные	на сохранение и      укрепление здоровья дошкольников, формирование осознанного отношения к своему здоровью.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Создана система непрерывного образования педагогов, повышение их профессиональной компетентности.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Разработан	план по развитию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здоровьеформирующей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предметно-пространственной среды ДОУ.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Разработан план	взаимодействия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(законными представителями) по реализации инновационного проекта.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Создана электронная база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здоровьеформирующих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технологий, картотек.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Разработаны комплексы физкультурно-оздоровительных мероприятий, направленных на сохранение и укрепление здоровья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Разработаны	совместные социально-значимые проекты по физическому развитию и формированию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образа жизни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Инновационные площадки для презентации\Золотой ключик\Золотой ключик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7" y="1713993"/>
            <a:ext cx="2736351" cy="232375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  <a:effectLst>
            <a:glow rad="152400">
              <a:schemeClr val="accent2">
                <a:satMod val="175000"/>
                <a:alpha val="26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2059" y="4037745"/>
            <a:ext cx="2911012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	с родителями (законными представителями) по реализации инновационного проекта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Инновационные площадки для презентации\Золотой ключик\МБДОУ ЦРР д с Золотой ключик г Зерноград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35" y="1707798"/>
            <a:ext cx="3195263" cy="2329947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  <a:effectLst>
            <a:glow rad="241300">
              <a:schemeClr val="accent1">
                <a:alpha val="46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85335" y="4037745"/>
            <a:ext cx="1805174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User\Desktop\Инновационные площадки для презентации\Золотой ключик\Золотой ключик 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08" y="4495545"/>
            <a:ext cx="3226567" cy="1949903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  <a:effectLst>
            <a:glow rad="177800">
              <a:srgbClr val="FFFF00">
                <a:alpha val="35000"/>
              </a:srgb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31268" y="6453928"/>
            <a:ext cx="2103396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02059" y="4780938"/>
            <a:ext cx="3018408" cy="187051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6</a:t>
            </a:r>
            <a:r>
              <a:rPr lang="ru-RU" b="1" dirty="0" smtClean="0"/>
              <a:t>. </a:t>
            </a:r>
            <a:r>
              <a:rPr lang="ru-RU" b="1" dirty="0"/>
              <a:t>Телефон: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 smtClean="0"/>
              <a:t>   </a:t>
            </a:r>
            <a:r>
              <a:rPr lang="ru-RU" dirty="0" smtClean="0"/>
              <a:t>(86359</a:t>
            </a:r>
            <a:r>
              <a:rPr lang="ru-RU" dirty="0"/>
              <a:t>) 42-2-61</a:t>
            </a:r>
          </a:p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smtClean="0"/>
              <a:t>7.</a:t>
            </a:r>
            <a:r>
              <a:rPr lang="ru-RU" b="1" dirty="0" smtClean="0"/>
              <a:t> </a:t>
            </a:r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 </a:t>
            </a:r>
            <a:r>
              <a:rPr lang="en-US" u="sng" dirty="0" err="1">
                <a:hlinkClick r:id="rId5"/>
              </a:rPr>
              <a:t>zolotoykluchik</a:t>
            </a:r>
            <a:r>
              <a:rPr lang="ru-RU" u="sng" dirty="0">
                <a:hlinkClick r:id="rId5"/>
              </a:rPr>
              <a:t>2010@</a:t>
            </a:r>
            <a:r>
              <a:rPr lang="en-US" u="sng" dirty="0">
                <a:hlinkClick r:id="rId5"/>
              </a:rPr>
              <a:t>mail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950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1547</Words>
  <Application>Microsoft Office PowerPoint</Application>
  <PresentationFormat>Широкоэкранный</PresentationFormat>
  <Paragraphs>163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Times New Roman</vt:lpstr>
      <vt:lpstr>Тема Office</vt:lpstr>
      <vt:lpstr>Деятельность областных инновационных площадок в образовательных организациях Зерноградского района</vt:lpstr>
      <vt:lpstr>Зерноградский район  Ростовской области</vt:lpstr>
      <vt:lpstr>В 2023 — 2024 учебном году инновационная деятельность в образовательных организациях Зерноградского района осуществляется по следующим направлениям:</vt:lpstr>
      <vt:lpstr>Муниципальное бюджетное общеобразовательное учреждение средняя общеобразовательная школа с углубленным изучением математики, информатики, иностранных языков г. Зернограда  (МБОУ СОШ УИОП г. Зернограда)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площадки Зерноградского района</dc:title>
  <dc:creator>Чернятинская Юлия Сергеевна</dc:creator>
  <cp:lastModifiedBy>Пользователь</cp:lastModifiedBy>
  <cp:revision>46</cp:revision>
  <dcterms:created xsi:type="dcterms:W3CDTF">2023-12-12T07:05:12Z</dcterms:created>
  <dcterms:modified xsi:type="dcterms:W3CDTF">2023-12-14T08:15:18Z</dcterms:modified>
</cp:coreProperties>
</file>