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9" r:id="rId3"/>
    <p:sldId id="261" r:id="rId4"/>
    <p:sldId id="264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71" r:id="rId15"/>
    <p:sldId id="272" r:id="rId16"/>
    <p:sldId id="275" r:id="rId17"/>
    <p:sldId id="276" r:id="rId18"/>
    <p:sldId id="293" r:id="rId19"/>
    <p:sldId id="280" r:id="rId20"/>
    <p:sldId id="281" r:id="rId21"/>
    <p:sldId id="282" r:id="rId22"/>
    <p:sldId id="283" r:id="rId23"/>
    <p:sldId id="284" r:id="rId24"/>
    <p:sldId id="292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816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55;&#1086;&#1083;&#1100;&#1079;&#1086;&#1074;&#1072;&#1090;&#1077;&#1083;&#1100;\Desktop\&#1055;&#1053;&#1055;&#1054;\&#1055;&#1053;&#1055;&#1054;%202023\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&#1055;&#1086;&#1083;&#1100;&#1079;&#1086;&#1074;&#1072;&#1090;&#1077;&#1083;&#1100;\Desktop\&#1055;&#1053;&#1055;&#1054;\&#1055;&#1053;&#1055;&#1054;%202023\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1383059335156313E-2"/>
          <c:y val="0.19336013849332687"/>
          <c:w val="0.63247134733158472"/>
          <c:h val="0.70380060251089482"/>
        </c:manualLayout>
      </c:layout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4 и 5 (качество обученности)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lang="ru-RU"/>
                    </a:pPr>
                    <a:r>
                      <a:t>51%</a:t>
                    </a:r>
                  </a:p>
                </c:rich>
              </c:tx>
              <c:spPr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61%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Лист1!$B$1:$D$1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51</c:v>
                </c:pt>
                <c:pt idx="1">
                  <c:v>60</c:v>
                </c:pt>
                <c:pt idx="2">
                  <c:v>61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уровень обученности</c:v>
                </c:pt>
              </c:strCache>
            </c:strRef>
          </c:tx>
          <c:dLbls>
            <c:showVal val="1"/>
          </c:dLbls>
          <c:cat>
            <c:strRef>
              <c:f>Лист1!$B$1:$D$1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axId val="137901952"/>
        <c:axId val="137903488"/>
      </c:barChart>
      <c:catAx>
        <c:axId val="137901952"/>
        <c:scaling>
          <c:orientation val="minMax"/>
        </c:scaling>
        <c:axPos val="b"/>
        <c:tickLblPos val="nextTo"/>
        <c:crossAx val="137903488"/>
        <c:crosses val="autoZero"/>
        <c:auto val="1"/>
        <c:lblAlgn val="ctr"/>
        <c:lblOffset val="100"/>
      </c:catAx>
      <c:valAx>
        <c:axId val="137903488"/>
        <c:scaling>
          <c:orientation val="minMax"/>
        </c:scaling>
        <c:axPos val="l"/>
        <c:majorGridlines/>
        <c:numFmt formatCode="General" sourceLinked="1"/>
        <c:tickLblPos val="nextTo"/>
        <c:crossAx val="137901952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7.1988407699037624E-2"/>
          <c:y val="0.16714129483814524"/>
          <c:w val="0.63247134733158472"/>
          <c:h val="0.71687882764654565"/>
        </c:manualLayout>
      </c:layout>
      <c:barChart>
        <c:barDir val="col"/>
        <c:grouping val="clustered"/>
        <c:ser>
          <c:idx val="0"/>
          <c:order val="0"/>
          <c:tx>
            <c:strRef>
              <c:f>Лист1!$A$20</c:f>
              <c:strCache>
                <c:ptCount val="1"/>
                <c:pt idx="0">
                  <c:v>4 и 5 (качество обученности)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56%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63%</a:t>
                    </a:r>
                  </a:p>
                </c:rich>
              </c:tx>
              <c:showVal val="1"/>
            </c:dLbl>
            <c:showVal val="1"/>
          </c:dLbls>
          <c:cat>
            <c:strRef>
              <c:f>Лист1!$B$19:$D$19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Лист1!$B$20:$D$20</c:f>
              <c:numCache>
                <c:formatCode>General</c:formatCode>
                <c:ptCount val="3"/>
                <c:pt idx="0">
                  <c:v>56</c:v>
                </c:pt>
                <c:pt idx="1">
                  <c:v>60</c:v>
                </c:pt>
                <c:pt idx="2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Лист1!$A$21</c:f>
              <c:strCache>
                <c:ptCount val="1"/>
                <c:pt idx="0">
                  <c:v>Уровень обученности</c:v>
                </c:pt>
              </c:strCache>
            </c:strRef>
          </c:tx>
          <c:dLbls>
            <c:showVal val="1"/>
          </c:dLbls>
          <c:cat>
            <c:strRef>
              <c:f>Лист1!$B$19:$D$19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Лист1!$B$21:$D$21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axId val="137945472"/>
        <c:axId val="137947008"/>
      </c:barChart>
      <c:catAx>
        <c:axId val="137945472"/>
        <c:scaling>
          <c:orientation val="minMax"/>
        </c:scaling>
        <c:axPos val="b"/>
        <c:tickLblPos val="nextTo"/>
        <c:crossAx val="137947008"/>
        <c:crosses val="autoZero"/>
        <c:auto val="1"/>
        <c:lblAlgn val="ctr"/>
        <c:lblOffset val="100"/>
      </c:catAx>
      <c:valAx>
        <c:axId val="137947008"/>
        <c:scaling>
          <c:orientation val="minMax"/>
        </c:scaling>
        <c:axPos val="l"/>
        <c:majorGridlines/>
        <c:numFmt formatCode="General" sourceLinked="1"/>
        <c:tickLblPos val="nextTo"/>
        <c:crossAx val="137945472"/>
        <c:crosses val="autoZero"/>
        <c:crossBetween val="between"/>
      </c:valAx>
    </c:plotArea>
    <c:legend>
      <c:legendPos val="r"/>
      <c:layout/>
    </c:legend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0.21833</cdr:x>
      <cdr:y>0.02463</cdr:y>
    </cdr:from>
    <cdr:to>
      <cdr:x>0.41833</cdr:x>
      <cdr:y>0.3202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20" y="76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u="sng"/>
            <a:t>Русский</a:t>
          </a:r>
          <a:r>
            <a:rPr lang="ru-RU" sz="2000" b="1" u="sng" baseline="0"/>
            <a:t> язык</a:t>
          </a:r>
          <a:endParaRPr lang="ru-RU" sz="2000" b="1" u="sng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0.25167</cdr:x>
      <cdr:y>0.01667</cdr:y>
    </cdr:from>
    <cdr:to>
      <cdr:x>0.45167</cdr:x>
      <cdr:y>0.35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5841" y="47635"/>
          <a:ext cx="910590" cy="952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u="sng"/>
            <a:t>Литература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19" Type="http://schemas.openxmlformats.org/officeDocument/2006/relationships/image" Target="../media/image55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uchimcauchitca.blogspot.ru/-" TargetMode="External"/><Relationship Id="rId3" Type="http://schemas.openxmlformats.org/officeDocument/2006/relationships/image" Target="../media/image103.png"/><Relationship Id="rId7" Type="http://schemas.openxmlformats.org/officeDocument/2006/relationships/hyperlink" Target="https://sdamgia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ge.edu.ru/" TargetMode="External"/><Relationship Id="rId11" Type="http://schemas.openxmlformats.org/officeDocument/2006/relationships/image" Target="../media/image105.png"/><Relationship Id="rId5" Type="http://schemas.openxmlformats.org/officeDocument/2006/relationships/hyperlink" Target="http://fipi.ru/-" TargetMode="External"/><Relationship Id="rId10" Type="http://schemas.openxmlformats.org/officeDocument/2006/relationships/hyperlink" Target="http://egeigia.ru/all-ege/materialy-ege/" TargetMode="External"/><Relationship Id="rId4" Type="http://schemas.openxmlformats.org/officeDocument/2006/relationships/image" Target="../media/image104.png"/><Relationship Id="rId9" Type="http://schemas.openxmlformats.org/officeDocument/2006/relationships/hyperlink" Target="https://vpr.sdamgia.r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&#1091;&#1095;&#1080;&#1090;&#1077;&#1083;&#1100;&#1089;&#1082;&#1080;&#1081;.&#1089;&#1072;&#1081;&#1090;/&#1043;&#1086;&#1083;&#1103;&#1096;&#1086;&#1074;&#1072;-&#1057;&#1074;&#1077;&#1090;&#1083;&#1072;&#1085;&#1072;-&#1042;&#1080;&#1082;&#1090;&#1086;&#1088;&#1086;&#1074;&#1085;&#1072;" TargetMode="External"/><Relationship Id="rId3" Type="http://schemas.openxmlformats.org/officeDocument/2006/relationships/hyperlink" Target="http://manich.ouedu.ru/images/stories/Dokuments/doc2713.pdf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0053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5214974" cy="378621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Профессиональные достижения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учителя русского языка и литературы</a:t>
            </a: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Monotype Corsiva" pitchFamily="66" charset="0"/>
              </a:rPr>
              <a:t>   </a:t>
            </a:r>
            <a:r>
              <a:rPr lang="ru-RU" sz="2800" i="1" dirty="0" err="1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Голяшовой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Светланы Викторовны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928802"/>
            <a:ext cx="5110170" cy="30718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1" name="Picture 1" descr="C:\Users\Пользователь\Desktop\св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214554"/>
            <a:ext cx="3311998" cy="43307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Манычска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средняя общеобразовательная школа </a:t>
            </a:r>
          </a:p>
          <a:p>
            <a:pPr algn="ctr"/>
            <a:r>
              <a:rPr lang="ru-RU" sz="2800" i="1" dirty="0" err="1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Зерноградского</a:t>
            </a:r>
            <a:r>
              <a:rPr lang="ru-RU" sz="2800" i="1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 района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Пользователь\Downloads\2023-03-31_13-08-57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8889" t="21013" r="50915" b="7377"/>
          <a:stretch>
            <a:fillRect/>
          </a:stretch>
        </p:blipFill>
        <p:spPr bwMode="auto">
          <a:xfrm>
            <a:off x="6357950" y="285728"/>
            <a:ext cx="2571768" cy="3429024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ownloads\2023-03-31_13-03-57.png"/>
          <p:cNvPicPr>
            <a:picLocks noChangeAspect="1" noChangeArrowheads="1"/>
          </p:cNvPicPr>
          <p:nvPr/>
        </p:nvPicPr>
        <p:blipFill>
          <a:blip r:embed="rId4"/>
          <a:srcRect l="10468" t="36328" r="56040" b="17773"/>
          <a:stretch>
            <a:fillRect/>
          </a:stretch>
        </p:blipFill>
        <p:spPr bwMode="auto">
          <a:xfrm>
            <a:off x="285720" y="214290"/>
            <a:ext cx="5933883" cy="6215082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wnloads\1680257485277.jpg"/>
          <p:cNvPicPr>
            <a:picLocks noChangeAspect="1" noChangeArrowheads="1"/>
          </p:cNvPicPr>
          <p:nvPr/>
        </p:nvPicPr>
        <p:blipFill>
          <a:blip r:embed="rId5" cstate="print"/>
          <a:srcRect l="3605" t="10789" r="5047" b="2946"/>
          <a:stretch>
            <a:fillRect/>
          </a:stretch>
        </p:blipFill>
        <p:spPr bwMode="auto">
          <a:xfrm>
            <a:off x="6643702" y="3786190"/>
            <a:ext cx="218742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Учебные результаты обучающихся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530" t="38915" r="26209" b="41555"/>
          <a:stretch>
            <a:fillRect/>
          </a:stretch>
        </p:blipFill>
        <p:spPr bwMode="auto">
          <a:xfrm>
            <a:off x="500034" y="1071546"/>
            <a:ext cx="842968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Диаграмма 3"/>
          <p:cNvGraphicFramePr/>
          <p:nvPr/>
        </p:nvGraphicFramePr>
        <p:xfrm>
          <a:off x="714348" y="3071810"/>
          <a:ext cx="3857652" cy="3008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572000" y="3143248"/>
          <a:ext cx="4357718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615" t="35660" r="24379" b="12260"/>
          <a:stretch>
            <a:fillRect/>
          </a:stretch>
        </p:blipFill>
        <p:spPr bwMode="auto">
          <a:xfrm>
            <a:off x="0" y="0"/>
            <a:ext cx="923332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ocuments\05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14290"/>
            <a:ext cx="4500594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4287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Дополнительная общеобразовательная общеразвивающая  программа </a:t>
            </a:r>
            <a:r>
              <a:rPr lang="ru-RU" sz="3200" b="1" i="1" u="sng" dirty="0" smtClean="0">
                <a:latin typeface="Monotype Corsiva" pitchFamily="66" charset="0"/>
              </a:rPr>
              <a:t>социально-гуманитарной направленности </a:t>
            </a:r>
            <a:br>
              <a:rPr lang="ru-RU" sz="3200" b="1" i="1" u="sng" dirty="0" smtClean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«Юные инспекторы движения»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935480"/>
            <a:ext cx="4929222" cy="4565354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200" b="1" i="1" dirty="0" smtClean="0">
                <a:latin typeface="Monotype Corsiva" pitchFamily="66" charset="0"/>
              </a:rPr>
              <a:t>	</a:t>
            </a:r>
            <a:r>
              <a:rPr lang="ru-RU" sz="3200" b="1" i="1" u="sng" dirty="0" smtClean="0">
                <a:latin typeface="Monotype Corsiva" pitchFamily="66" charset="0"/>
              </a:rPr>
              <a:t>Цель программы</a:t>
            </a:r>
            <a:r>
              <a:rPr lang="ru-RU" sz="3200" b="1" u="sng" dirty="0" smtClean="0">
                <a:latin typeface="Monotype Corsiva" pitchFamily="66" charset="0"/>
              </a:rPr>
              <a:t>: </a:t>
            </a:r>
            <a:endParaRPr lang="ru-RU" sz="3200" b="1" dirty="0" smtClean="0">
              <a:latin typeface="Monotype Corsiva" pitchFamily="66" charset="0"/>
            </a:endParaRPr>
          </a:p>
          <a:p>
            <a:pPr algn="just">
              <a:buNone/>
            </a:pPr>
            <a:r>
              <a:rPr lang="ru-RU" sz="3200" b="1" dirty="0" smtClean="0">
                <a:latin typeface="Monotype Corsiva" pitchFamily="66" charset="0"/>
              </a:rPr>
              <a:t>	социализация обучающихся; развитие речевой и мыслительной деятельности; развитие устной грамотной речи; развитие умений построения самостоятельного мотивированного высказывания  через  вовлечение обучающихся  в работу по пропаганде безопасного поведения на дорогах и улицах среди взрослых и детей.</a:t>
            </a:r>
          </a:p>
          <a:p>
            <a:endParaRPr lang="ru-RU" dirty="0"/>
          </a:p>
        </p:txBody>
      </p:sp>
      <p:pic>
        <p:nvPicPr>
          <p:cNvPr id="4" name="Рисунок 3" descr="C:\Users\Пользователь\Documents\титул юид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000240"/>
            <a:ext cx="317658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Сотрудничество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3000372"/>
            <a:ext cx="2143140" cy="150019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Отряд ЮИД «Зебра»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071678"/>
            <a:ext cx="335758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АНО Центр «Безопасность с ПДД»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8662" y="4429132"/>
            <a:ext cx="3357586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Отдел МБУК «ЗМЦБ имени А.С. Пушкина» </a:t>
            </a:r>
            <a:r>
              <a:rPr lang="ru-RU" dirty="0" err="1" smtClean="0"/>
              <a:t>Зерноградского</a:t>
            </a:r>
            <a:r>
              <a:rPr lang="ru-RU" dirty="0" smtClean="0"/>
              <a:t> района РО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2071678"/>
            <a:ext cx="3071834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Администрация </a:t>
            </a:r>
            <a:r>
              <a:rPr lang="ru-RU" dirty="0" err="1" smtClean="0"/>
              <a:t>Манычского</a:t>
            </a:r>
            <a:r>
              <a:rPr lang="ru-RU" dirty="0" smtClean="0"/>
              <a:t> сельского поселения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4429132"/>
            <a:ext cx="3214710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Инспектор по пропаганде ПДД </a:t>
            </a:r>
            <a:r>
              <a:rPr lang="ru-RU" dirty="0" err="1" smtClean="0"/>
              <a:t>Зерноградского</a:t>
            </a:r>
            <a:r>
              <a:rPr lang="ru-RU" dirty="0" smtClean="0"/>
              <a:t> района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5643578"/>
            <a:ext cx="36433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28926" y="857232"/>
            <a:ext cx="3643338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УГИБДД ГУ МВД России по Ростовской области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3286124"/>
            <a:ext cx="2643206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МБУК «МДК и клубы»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3286124"/>
            <a:ext cx="3071834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Филиал МБДОУ ЦРР  детский сад «8 марта»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857620" y="2786058"/>
            <a:ext cx="1857388" cy="1643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29058" y="3286124"/>
            <a:ext cx="178595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ЮИД</a:t>
            </a:r>
            <a:endParaRPr lang="ru-RU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4714876" y="2071678"/>
            <a:ext cx="285752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786314" y="4786322"/>
            <a:ext cx="285752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3500430" y="3643314"/>
            <a:ext cx="285752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5857884" y="3643314"/>
            <a:ext cx="285752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Пользователь\Desktop\28-02-2023_20-19-06\1677604732436.jpg"/>
          <p:cNvPicPr>
            <a:picLocks noGrp="1"/>
          </p:cNvPicPr>
          <p:nvPr>
            <p:ph idx="1"/>
          </p:nvPr>
        </p:nvPicPr>
        <p:blipFill>
          <a:blip r:embed="rId3" cstate="print"/>
          <a:srcRect l="9162" t="17131" r="7640" b="10757"/>
          <a:stretch>
            <a:fillRect/>
          </a:stretch>
        </p:blipFill>
        <p:spPr bwMode="auto">
          <a:xfrm>
            <a:off x="0" y="357166"/>
            <a:ext cx="5795627" cy="254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28-02-2023_20-19-06\1677604732418.jpg"/>
          <p:cNvPicPr/>
          <p:nvPr/>
        </p:nvPicPr>
        <p:blipFill>
          <a:blip r:embed="rId4" cstate="print"/>
          <a:srcRect t="36498" b="13713"/>
          <a:stretch>
            <a:fillRect/>
          </a:stretch>
        </p:blipFill>
        <p:spPr bwMode="auto">
          <a:xfrm>
            <a:off x="5857884" y="0"/>
            <a:ext cx="3286116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28-02-2023_20-19-06\1677604732453.jpg"/>
          <p:cNvPicPr/>
          <p:nvPr/>
        </p:nvPicPr>
        <p:blipFill>
          <a:blip r:embed="rId5" cstate="print"/>
          <a:srcRect t="29258" r="3366" b="30495"/>
          <a:stretch>
            <a:fillRect/>
          </a:stretch>
        </p:blipFill>
        <p:spPr bwMode="auto">
          <a:xfrm>
            <a:off x="357158" y="3214686"/>
            <a:ext cx="4143404" cy="340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ocuments\3.3.4.2.jpe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555485" y="3231332"/>
            <a:ext cx="2560699" cy="42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0"/>
            <a:ext cx="4829180" cy="150017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Monotype Corsiva" pitchFamily="66" charset="0"/>
              </a:rPr>
              <a:t>Достижения на муниципальном уровне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" name="Содержимое 3" descr="C:\Users\Пользователь\Documents\3.31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6906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3.ььь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429108"/>
            <a:ext cx="191126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ocuments\3.3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0401" y="2222938"/>
            <a:ext cx="3433599" cy="46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Documents\3.ьт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428736"/>
            <a:ext cx="321471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9" name="Picture 17" descr="D:\мама\кружки\ЮИД\Грамоты\БК обл 2015\Рисунок (2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0"/>
            <a:ext cx="1441997" cy="2347892"/>
          </a:xfrm>
          <a:prstGeom prst="rect">
            <a:avLst/>
          </a:prstGeom>
          <a:noFill/>
        </p:spPr>
      </p:pic>
      <p:pic>
        <p:nvPicPr>
          <p:cNvPr id="44061" name="Picture 29" descr="D:\мама\кружки\ЮИД\Грамоты\Рисунок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785926"/>
            <a:ext cx="1506357" cy="2071702"/>
          </a:xfrm>
          <a:prstGeom prst="rect">
            <a:avLst/>
          </a:prstGeom>
          <a:noFill/>
        </p:spPr>
      </p:pic>
      <p:pic>
        <p:nvPicPr>
          <p:cNvPr id="44065" name="Picture 33" descr="D:\мама\кружки\ЮИД\Грамоты\Межгосударственный слет\Рисунок (6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42906" y="4686856"/>
            <a:ext cx="1928800" cy="2413487"/>
          </a:xfrm>
          <a:prstGeom prst="rect">
            <a:avLst/>
          </a:prstGeom>
          <a:noFill/>
        </p:spPr>
      </p:pic>
      <p:pic>
        <p:nvPicPr>
          <p:cNvPr id="44052" name="Picture 20" descr="D:\мама\кружки\ЮИД\Грамоты\грамоты\Рисунок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8694">
            <a:off x="2660850" y="-20077"/>
            <a:ext cx="1417576" cy="25192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D:\мама\кружки\ЮИД\Грамоты\БК обл 2015\Рисунок (20)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164484">
            <a:off x="85683" y="853676"/>
            <a:ext cx="1537418" cy="2423729"/>
          </a:xfrm>
          <a:prstGeom prst="rect">
            <a:avLst/>
          </a:prstGeom>
          <a:noFill/>
        </p:spPr>
      </p:pic>
      <p:pic>
        <p:nvPicPr>
          <p:cNvPr id="44047" name="Picture 15" descr="D:\мама\кружки\ЮИД\Грамоты\БК обл 2015\Рисунок (2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6697">
            <a:off x="1390065" y="232713"/>
            <a:ext cx="1349422" cy="2367393"/>
          </a:xfrm>
          <a:prstGeom prst="rect">
            <a:avLst/>
          </a:prstGeom>
          <a:noFill/>
        </p:spPr>
      </p:pic>
      <p:pic>
        <p:nvPicPr>
          <p:cNvPr id="44048" name="Picture 16" descr="D:\мама\кружки\ЮИД\Грамоты\БК обл 2015\Рисунок (2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25950">
            <a:off x="5557099" y="105823"/>
            <a:ext cx="1387066" cy="2218714"/>
          </a:xfrm>
          <a:prstGeom prst="rect">
            <a:avLst/>
          </a:prstGeom>
          <a:noFill/>
        </p:spPr>
      </p:pic>
      <p:pic>
        <p:nvPicPr>
          <p:cNvPr id="44050" name="Picture 18" descr="D:\мама\кружки\ЮИД\Грамоты\грамоты\гр1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442505">
            <a:off x="7686032" y="853763"/>
            <a:ext cx="1556675" cy="2863708"/>
          </a:xfrm>
          <a:prstGeom prst="rect">
            <a:avLst/>
          </a:prstGeom>
          <a:noFill/>
        </p:spPr>
      </p:pic>
      <p:pic>
        <p:nvPicPr>
          <p:cNvPr id="44053" name="Picture 21" descr="D:\мама\кружки\ЮИД\Грамоты\Межгосударственный слет\Рисунок (66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393137">
            <a:off x="198337" y="2893593"/>
            <a:ext cx="1399375" cy="2021440"/>
          </a:xfrm>
          <a:prstGeom prst="rect">
            <a:avLst/>
          </a:prstGeom>
          <a:noFill/>
        </p:spPr>
      </p:pic>
      <p:pic>
        <p:nvPicPr>
          <p:cNvPr id="44054" name="Picture 22" descr="D:\мама\кружки\ЮИД\Грамоты\Межгосударственный слет\Рисунок (75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498856">
            <a:off x="1632249" y="2434515"/>
            <a:ext cx="1258399" cy="1949827"/>
          </a:xfrm>
          <a:prstGeom prst="rect">
            <a:avLst/>
          </a:prstGeom>
          <a:noFill/>
        </p:spPr>
      </p:pic>
      <p:pic>
        <p:nvPicPr>
          <p:cNvPr id="44055" name="Picture 23" descr="D:\мама\кружки\ЮИД\Грамоты\прр.jp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87211">
            <a:off x="6748509" y="362647"/>
            <a:ext cx="1402697" cy="2456183"/>
          </a:xfrm>
          <a:prstGeom prst="rect">
            <a:avLst/>
          </a:prstGeom>
          <a:noFill/>
        </p:spPr>
      </p:pic>
      <p:pic>
        <p:nvPicPr>
          <p:cNvPr id="44056" name="Picture 24" descr="D:\мама\кружки\ЮИД\Грамоты\Межгосударственный слет\Рисунок (6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000636"/>
            <a:ext cx="2186969" cy="1857364"/>
          </a:xfrm>
          <a:prstGeom prst="rect">
            <a:avLst/>
          </a:prstGeom>
          <a:noFill/>
        </p:spPr>
      </p:pic>
      <p:pic>
        <p:nvPicPr>
          <p:cNvPr id="44057" name="Picture 25" descr="D:\мама\кружки\ЮИД\Грамоты\Межгосударственный слет\Рисунок (63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5400000">
            <a:off x="2428872" y="4786310"/>
            <a:ext cx="1928802" cy="2214578"/>
          </a:xfrm>
          <a:prstGeom prst="rect">
            <a:avLst/>
          </a:prstGeom>
          <a:noFill/>
        </p:spPr>
      </p:pic>
      <p:pic>
        <p:nvPicPr>
          <p:cNvPr id="44058" name="Picture 26" descr="D:\мама\кружки\ЮИД\Грамоты\Межгосударственный слет\Рисунок (72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86116" y="3286124"/>
            <a:ext cx="2357454" cy="2071678"/>
          </a:xfrm>
          <a:prstGeom prst="rect">
            <a:avLst/>
          </a:prstGeom>
          <a:noFill/>
        </p:spPr>
      </p:pic>
      <p:pic>
        <p:nvPicPr>
          <p:cNvPr id="44060" name="Picture 28" descr="D:\мама\кружки\ЮИД\Грамоты\Межгосударственный слет\Рисунок (65)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5400000">
            <a:off x="7027762" y="4741762"/>
            <a:ext cx="2000240" cy="2232236"/>
          </a:xfrm>
          <a:prstGeom prst="rect">
            <a:avLst/>
          </a:prstGeom>
          <a:noFill/>
        </p:spPr>
      </p:pic>
      <p:pic>
        <p:nvPicPr>
          <p:cNvPr id="44063" name="Picture 31" descr="D:\мама\кружки\ЮИД\Грамоты\Рисунок (154)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2208209">
            <a:off x="5361500" y="2021237"/>
            <a:ext cx="1260585" cy="2106886"/>
          </a:xfrm>
          <a:prstGeom prst="rect">
            <a:avLst/>
          </a:prstGeom>
          <a:noFill/>
        </p:spPr>
      </p:pic>
      <p:pic>
        <p:nvPicPr>
          <p:cNvPr id="44062" name="Picture 30" descr="D:\мама\кружки\ЮИД\Грамоты\лр.jpe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471079">
            <a:off x="6481360" y="2448422"/>
            <a:ext cx="1235914" cy="2085192"/>
          </a:xfrm>
          <a:prstGeom prst="rect">
            <a:avLst/>
          </a:prstGeom>
          <a:noFill/>
        </p:spPr>
      </p:pic>
      <p:pic>
        <p:nvPicPr>
          <p:cNvPr id="44064" name="Picture 32" descr="D:\мама\кружки\ЮИД\Грамоты\Рисунок (77)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1502732">
            <a:off x="7576702" y="2908973"/>
            <a:ext cx="1400170" cy="2169998"/>
          </a:xfrm>
          <a:prstGeom prst="rect">
            <a:avLst/>
          </a:prstGeom>
          <a:noFill/>
        </p:spPr>
      </p:pic>
      <p:pic>
        <p:nvPicPr>
          <p:cNvPr id="44051" name="Picture 19" descr="D:\мама\кружки\ЮИД\Грамоты\грамоты\гр2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0598354">
            <a:off x="2886838" y="2004113"/>
            <a:ext cx="1298583" cy="1886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Пользователь\Desktop\ПНПО\ПНПО 2023\3.эээ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500430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wnloads\IMG-20221004-WA0038.jpg"/>
          <p:cNvPicPr/>
          <p:nvPr/>
        </p:nvPicPr>
        <p:blipFill>
          <a:blip r:embed="rId4"/>
          <a:srcRect r="6681"/>
          <a:stretch>
            <a:fillRect/>
          </a:stretch>
        </p:blipFill>
        <p:spPr bwMode="auto">
          <a:xfrm>
            <a:off x="3071802" y="1285860"/>
            <a:ext cx="3262315" cy="42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428992" cy="185738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latin typeface="Monotype Corsiva" pitchFamily="66" charset="0"/>
              </a:rPr>
              <a:t>Достижения на федеральном уровне</a:t>
            </a:r>
            <a:endParaRPr lang="ru-RU" sz="4000" dirty="0"/>
          </a:p>
        </p:txBody>
      </p:sp>
      <p:pic>
        <p:nvPicPr>
          <p:cNvPr id="5" name="Содержимое 4" descr="C:\Users\Пользователь\Documents\3.333.jpeg"/>
          <p:cNvPicPr>
            <a:picLocks noGrp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6009177" y="2468563"/>
            <a:ext cx="313482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7967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«Реализация воспитательного потенциала  уроков русского языка и литературы: применение  технологии сотрудничества в работе с  различными категориями обучающихся»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229600" cy="5334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Пользователь\Documents\полина.jpe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14290"/>
            <a:ext cx="224114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ocuments\3.3.4.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00430" y="-214338"/>
            <a:ext cx="250033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полина 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14290"/>
            <a:ext cx="23575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ocuments\полина 1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357562"/>
            <a:ext cx="221834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ocuments\3.3.4.2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3500438"/>
            <a:ext cx="2286016" cy="317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ocuments\полина 3.jpe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000372"/>
            <a:ext cx="2680014" cy="363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C:\Users\Пользователь\Desktop\ПНПО\ПНПО 2023\3.4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928670"/>
            <a:ext cx="35718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858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Международные конкурсы и проекты</a:t>
            </a:r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5214974" cy="5467368"/>
          </a:xfrm>
        </p:spPr>
        <p:txBody>
          <a:bodyPr>
            <a:normAutofit fontScale="25000" lnSpcReduction="20000"/>
          </a:bodyPr>
          <a:lstStyle/>
          <a:p>
            <a:pPr marL="0" lvl="0" indent="227013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/>
              <a:t> 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творческий конкурс «Здравствуй, лето красное», информационный портал «Лидер»– 2 победителя.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творческий конкурс «Спортивная планета», информационный портал «Лидер»– 3 победителя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дистанционная олимпиада проекта «</a:t>
            </a:r>
            <a:r>
              <a:rPr lang="en-US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Intolimp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  2 призера.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Международная дистанционная олимпиада проекта «</a:t>
            </a:r>
            <a:r>
              <a:rPr lang="en-US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Compedu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»-  1 победитель, 2 призера.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дистанционный конкурс «Старт», </a:t>
            </a:r>
            <a:r>
              <a:rPr lang="ru-RU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Боднар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Валерия – 1 место. 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дистанционный творческий конкурс «Масленица»,  информационно – образовательный центр развития «Диплом педагога», </a:t>
            </a:r>
            <a:r>
              <a:rPr lang="ru-RU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Чекмарев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Дмитрий – 1 место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Дистанционная олимпиада проекта «</a:t>
            </a:r>
            <a:r>
              <a:rPr lang="en-US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Compedu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 «</a:t>
            </a:r>
            <a:r>
              <a:rPr lang="ru-RU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Весенне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летний фестиваль знаний» -  3 победителя.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дистанционный творческий конкурс «Мир вокруг нас»,  информационно – образовательный центр развития «Новое поколение», </a:t>
            </a:r>
            <a:r>
              <a:rPr lang="ru-RU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Чекмарев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Дмитрий – 1 место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 marL="0" lvl="0" indent="227013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Международный дистанционный конкурс социальных проектов «Нет ни дня без добрых дел»,  информационно – образовательный центр развития «Диплом педагога», </a:t>
            </a:r>
            <a:r>
              <a:rPr lang="ru-RU" sz="6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Раджабова</a:t>
            </a:r>
            <a:r>
              <a:rPr lang="ru-RU" sz="6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Алена - 1 место</a:t>
            </a:r>
            <a:endParaRPr lang="ru-RU" sz="6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C:\Users\Пользователь\Documents\3.4.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29318" y="3429004"/>
            <a:ext cx="2857496" cy="357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2547" t="20573" r="23646" b="21810"/>
          <a:stretch>
            <a:fillRect/>
          </a:stretch>
        </p:blipFill>
        <p:spPr bwMode="auto">
          <a:xfrm>
            <a:off x="2928926" y="0"/>
            <a:ext cx="6500858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2656" t="28377" r="23437" b="6886"/>
          <a:stretch>
            <a:fillRect/>
          </a:stretch>
        </p:blipFill>
        <p:spPr bwMode="auto">
          <a:xfrm>
            <a:off x="2928926" y="3143248"/>
            <a:ext cx="6500826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Света\Documents\Scanned Documents\Рисунок (181).jpg"/>
          <p:cNvPicPr/>
          <p:nvPr/>
        </p:nvPicPr>
        <p:blipFill>
          <a:blip r:embed="rId5" cstate="print"/>
          <a:srcRect b="4735"/>
          <a:stretch>
            <a:fillRect/>
          </a:stretch>
        </p:blipFill>
        <p:spPr bwMode="auto">
          <a:xfrm rot="10800000">
            <a:off x="0" y="0"/>
            <a:ext cx="2786050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C:\Users\Света\Documents\Scanned Documents\Рисунок (182).jpg"/>
          <p:cNvPicPr>
            <a:picLocks/>
          </p:cNvPicPr>
          <p:nvPr/>
        </p:nvPicPr>
        <p:blipFill>
          <a:blip r:embed="rId6" cstate="print"/>
          <a:srcRect r="13294"/>
          <a:stretch>
            <a:fillRect/>
          </a:stretch>
        </p:blipFill>
        <p:spPr bwMode="auto">
          <a:xfrm rot="16200000">
            <a:off x="-214333" y="3929085"/>
            <a:ext cx="3143248" cy="271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ownloads\sertificat (2)_page-0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5720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wnloads\sertificat (3)_page-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42912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Поездки\Таганрог\DSCN2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10036" y="3324037"/>
            <a:ext cx="4202102" cy="286582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Поездки\Змиевская балка\DSCN29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321843"/>
          </a:xfrm>
          <a:prstGeom prst="rect">
            <a:avLst/>
          </a:prstGeom>
          <a:noFill/>
        </p:spPr>
      </p:pic>
      <p:pic>
        <p:nvPicPr>
          <p:cNvPr id="1027" name="Picture 3" descr="D:\Поездки\Таганрог\DSCN287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857628"/>
            <a:ext cx="3622674" cy="2717005"/>
          </a:xfrm>
          <a:prstGeom prst="rect">
            <a:avLst/>
          </a:prstGeom>
          <a:noFill/>
        </p:spPr>
      </p:pic>
      <p:pic>
        <p:nvPicPr>
          <p:cNvPr id="1029" name="Picture 5" descr="D:\Поездки\Пятигорск\01-03-2022_23-13-31\20210501_1047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429059" y="3854585"/>
            <a:ext cx="3432474" cy="2574356"/>
          </a:xfrm>
          <a:prstGeom prst="rect">
            <a:avLst/>
          </a:prstGeom>
          <a:noFill/>
        </p:spPr>
      </p:pic>
      <p:pic>
        <p:nvPicPr>
          <p:cNvPr id="1030" name="Picture 6" descr="D:\Поездки\Таганрог\DSCN2884.JPG"/>
          <p:cNvPicPr>
            <a:picLocks noChangeAspect="1" noChangeArrowheads="1"/>
          </p:cNvPicPr>
          <p:nvPr/>
        </p:nvPicPr>
        <p:blipFill>
          <a:blip r:embed="rId7" cstate="print"/>
          <a:srcRect l="14421" t="18414" r="14278" b="15358"/>
          <a:stretch>
            <a:fillRect/>
          </a:stretch>
        </p:blipFill>
        <p:spPr bwMode="auto">
          <a:xfrm>
            <a:off x="4857752" y="0"/>
            <a:ext cx="4286248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4429" t="12890" r="4978" b="3125"/>
          <a:stretch>
            <a:fillRect/>
          </a:stretch>
        </p:blipFill>
        <p:spPr bwMode="auto">
          <a:xfrm>
            <a:off x="428596" y="0"/>
            <a:ext cx="8429684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4615" t="24412" r="4615" b="4199"/>
          <a:stretch>
            <a:fillRect/>
          </a:stretch>
        </p:blipFill>
        <p:spPr bwMode="auto">
          <a:xfrm>
            <a:off x="428596" y="3143248"/>
            <a:ext cx="842968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Пользователь\Desktop\История ЮИД\грамоты 2020-2022\виз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7" y="3929066"/>
            <a:ext cx="2063607" cy="29289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Пользователь\Documents\ббб.jpe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0"/>
            <a:ext cx="200026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ермак 2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0"/>
            <a:ext cx="1928794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ocuments\ввв.2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0"/>
            <a:ext cx="200026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ocuments\ввв.1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3857628"/>
            <a:ext cx="2143140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Пользователь\Desktop\История ЮИД\грамоты 2020-2022\виз5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3924401"/>
            <a:ext cx="2071702" cy="2933599"/>
          </a:xfrm>
          <a:prstGeom prst="rect">
            <a:avLst/>
          </a:prstGeom>
          <a:noFill/>
        </p:spPr>
      </p:pic>
      <p:pic>
        <p:nvPicPr>
          <p:cNvPr id="11" name="Рисунок 10" descr="C:\Users\Пользователь\Documents\ввв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133667">
            <a:off x="529606" y="2505180"/>
            <a:ext cx="2104284" cy="163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ользователь\Documents\ввв1.jpe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470439">
            <a:off x="6610556" y="2453020"/>
            <a:ext cx="1649065" cy="219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ocuments\ббб.1.jpe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3514954" y="1771402"/>
            <a:ext cx="1857388" cy="2886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10715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Результативность образовательных программ адресной помощи различным категориям обучающихся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401080" cy="542926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К личностным результатам </a:t>
            </a:r>
            <a:r>
              <a:rPr lang="ru-RU" dirty="0" smtClean="0"/>
              <a:t>могу</a:t>
            </a:r>
            <a:r>
              <a:rPr lang="ru-RU" b="1" dirty="0" smtClean="0"/>
              <a:t> </a:t>
            </a:r>
            <a:r>
              <a:rPr lang="ru-RU" dirty="0" smtClean="0"/>
              <a:t> отнести формирование следующих убеждений и качеств:</a:t>
            </a:r>
          </a:p>
          <a:p>
            <a:pPr>
              <a:buNone/>
            </a:pPr>
            <a:r>
              <a:rPr lang="ru-RU" dirty="0" smtClean="0"/>
              <a:t>•осознание своей идентичности как гражданина многонациональной страны, объединенной одним языком общения - русским;</a:t>
            </a:r>
          </a:p>
          <a:p>
            <a:pPr>
              <a:buNone/>
            </a:pPr>
            <a:r>
              <a:rPr lang="ru-RU" dirty="0" smtClean="0"/>
              <a:t>•осмысление социально-нравственного опыта предшествующих поколений, способность к определению своей позиции и ответственному поведению в современном обществе;</a:t>
            </a:r>
          </a:p>
          <a:p>
            <a:pPr>
              <a:buNone/>
            </a:pPr>
            <a:r>
              <a:rPr lang="ru-RU" dirty="0" smtClean="0"/>
              <a:t>•понимание культурного многообразия своей страны и мира;</a:t>
            </a:r>
          </a:p>
          <a:p>
            <a:pPr>
              <a:buNone/>
            </a:pPr>
            <a:r>
              <a:rPr lang="ru-RU" dirty="0" smtClean="0"/>
              <a:t>•владение монологической и диалогической речью, умение перефразировать мысль;</a:t>
            </a:r>
          </a:p>
          <a:p>
            <a:pPr>
              <a:buNone/>
            </a:pPr>
            <a:r>
              <a:rPr lang="ru-RU" dirty="0" smtClean="0"/>
              <a:t>•готовность к межличностному и межкультурному общению, сотрудничеству;</a:t>
            </a:r>
          </a:p>
          <a:p>
            <a:pPr>
              <a:buNone/>
            </a:pPr>
            <a:r>
              <a:rPr lang="ru-RU" dirty="0" smtClean="0"/>
              <a:t>•самостоятельная организация учебной деятельности, владение навыками контроля и оценки своей деятельности, осознанное определение сферы своих интересов и возможностей.</a:t>
            </a:r>
          </a:p>
          <a:p>
            <a:pPr>
              <a:buNone/>
            </a:pPr>
            <a:r>
              <a:rPr lang="ru-RU" b="1" dirty="0" smtClean="0"/>
              <a:t>Метапредметные результаты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dirty="0" smtClean="0"/>
              <a:t>•способность сознательно организовывать и регулировать свою деятельность: учебную, общественную;</a:t>
            </a:r>
          </a:p>
          <a:p>
            <a:pPr>
              <a:buNone/>
            </a:pPr>
            <a:r>
              <a:rPr lang="ru-RU" dirty="0" smtClean="0"/>
              <a:t>•способность решать творческие задачи, представлять результаты своей деятельности в различных формах (сообщение, эссе, презентация.);</a:t>
            </a:r>
          </a:p>
          <a:p>
            <a:pPr>
              <a:buNone/>
            </a:pPr>
            <a:r>
              <a:rPr lang="ru-RU" dirty="0" smtClean="0"/>
              <a:t>•готовность к сотрудничеству в коллективной работе; освоение основ межкультурного взаимодействия в школе и социальном окружении;</a:t>
            </a:r>
          </a:p>
          <a:p>
            <a:pPr>
              <a:buNone/>
            </a:pPr>
            <a:r>
              <a:rPr lang="ru-RU" dirty="0" smtClean="0"/>
              <a:t>•использование языковых средств при построении высказывания;</a:t>
            </a:r>
          </a:p>
          <a:p>
            <a:pPr>
              <a:buNone/>
            </a:pPr>
            <a:r>
              <a:rPr lang="ru-RU" dirty="0" smtClean="0"/>
              <a:t>•составление  презентаций, умение  выступать с ними.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15436" cy="142876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atin typeface="Monotype Corsiva" pitchFamily="66" charset="0"/>
              </a:rPr>
              <a:t>Наблюдается положительная динамика в развитии</a:t>
            </a:r>
            <a:r>
              <a:rPr lang="ru-RU" sz="3600" b="1" dirty="0" smtClean="0">
                <a:latin typeface="Monotype Corsiva" pitchFamily="66" charset="0"/>
              </a:rPr>
              <a:t>: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9001156" cy="57150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/>
              <a:t>	</a:t>
            </a:r>
            <a:endParaRPr lang="ru-RU" b="1" dirty="0" smtClean="0"/>
          </a:p>
          <a:p>
            <a:pPr>
              <a:buNone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3600" dirty="0" smtClean="0">
                <a:latin typeface="Monotype Corsiva" pitchFamily="66" charset="0"/>
              </a:rPr>
              <a:t>повысилась личностная ориентация, 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latin typeface="Monotype Corsiva" pitchFamily="66" charset="0"/>
              </a:rPr>
              <a:t>у детей появилось стремление закончить начатое, 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latin typeface="Monotype Corsiva" pitchFamily="66" charset="0"/>
              </a:rPr>
              <a:t>повысилась работоспособность, </a:t>
            </a:r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latin typeface="Monotype Corsiva" pitchFamily="66" charset="0"/>
              </a:rPr>
              <a:t>наблюдается динамика в сплочении коллектива.</a:t>
            </a:r>
          </a:p>
          <a:p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286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Результативность образовательных программ адресной помощи различным категориям обучающихся</a:t>
            </a:r>
            <a:endParaRPr lang="ru-RU" sz="2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Пользователь\Documents\Григори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429156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Григори2.jpeg"/>
          <p:cNvPicPr/>
          <p:nvPr/>
        </p:nvPicPr>
        <p:blipFill>
          <a:blip r:embed="rId4" cstate="print"/>
          <a:srcRect l="4835" r="4917"/>
          <a:stretch>
            <a:fillRect/>
          </a:stretch>
        </p:blipFill>
        <p:spPr bwMode="auto">
          <a:xfrm>
            <a:off x="4786314" y="1071546"/>
            <a:ext cx="4143404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полина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071942"/>
            <a:ext cx="207167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0053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5001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Нетрадиционные подходы к изучению русского языка и литературы через применение технологии сотрудничества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6079" t="21013" r="5164" b="7377"/>
          <a:stretch>
            <a:fillRect/>
          </a:stretch>
        </p:blipFill>
        <p:spPr bwMode="auto">
          <a:xfrm>
            <a:off x="0" y="1785926"/>
            <a:ext cx="91440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0"/>
            <a:ext cx="5929354" cy="16430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Положительные отзывы о создании системы адресной работы с различными категориями обучающихся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Рисунок 3" descr="C:\Users\Пользователь\Documents\тю1.jpeg"/>
          <p:cNvPicPr/>
          <p:nvPr/>
        </p:nvPicPr>
        <p:blipFill>
          <a:blip r:embed="rId3" cstate="print"/>
          <a:srcRect t="2542"/>
          <a:stretch>
            <a:fillRect/>
          </a:stretch>
        </p:blipFill>
        <p:spPr bwMode="auto">
          <a:xfrm>
            <a:off x="3000364" y="1714488"/>
            <a:ext cx="3000396" cy="436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Пользователь\Documents\бочалов.jpeg"/>
          <p:cNvPicPr>
            <a:picLocks noGrp="1"/>
          </p:cNvPicPr>
          <p:nvPr>
            <p:ph idx="1"/>
          </p:nvPr>
        </p:nvPicPr>
        <p:blipFill>
          <a:blip r:embed="rId4" cstate="print"/>
          <a:srcRect r="4652"/>
          <a:stretch>
            <a:fillRect/>
          </a:stretch>
        </p:blipFill>
        <p:spPr bwMode="auto">
          <a:xfrm>
            <a:off x="0" y="0"/>
            <a:ext cx="292892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4.4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428868"/>
            <a:ext cx="307180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Курс «Родная литература (русская)»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5357850" cy="539593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b="1" i="1" dirty="0" smtClean="0"/>
              <a:t>Цель:</a:t>
            </a:r>
            <a:r>
              <a:rPr lang="ru-RU" b="1" dirty="0" smtClean="0"/>
              <a:t> </a:t>
            </a:r>
            <a:r>
              <a:rPr lang="ru-RU" dirty="0" smtClean="0"/>
              <a:t>приобщение обучающихся к художественным богатствам литературы Дона в её внутренних взаимосвязях и связях с историческими судьбами России и её литературы.</a:t>
            </a:r>
          </a:p>
          <a:p>
            <a:r>
              <a:rPr lang="ru-RU" dirty="0" smtClean="0"/>
              <a:t>Большое внимание уделяется формированию </a:t>
            </a:r>
            <a:r>
              <a:rPr lang="ru-RU" b="1" i="1" dirty="0" smtClean="0"/>
              <a:t>информационной грамотности</a:t>
            </a:r>
            <a:r>
              <a:rPr lang="ru-RU" dirty="0" smtClean="0"/>
              <a:t>. В работу включены задания, направленные на активный поиск новой информации  в  книгах,  словарях,  справочниках, Интернет – ресурсах.</a:t>
            </a:r>
          </a:p>
          <a:p>
            <a:r>
              <a:rPr lang="ru-RU" dirty="0" smtClean="0"/>
              <a:t> Развитие  </a:t>
            </a:r>
            <a:r>
              <a:rPr lang="ru-RU" b="1" i="1" dirty="0" smtClean="0"/>
              <a:t>коммуникативной  компетентности </a:t>
            </a:r>
            <a:r>
              <a:rPr lang="ru-RU" dirty="0" smtClean="0"/>
              <a:t>   происходит  посредством  приобретения  опыта  коллективного  взаимодействия,  формирования  умения  участвовать в учебном диалоге, развития  рефлексии как  важнейшего качества, определяющего  социальную  роль  ребенка.</a:t>
            </a:r>
          </a:p>
          <a:p>
            <a:endParaRPr lang="ru-RU" dirty="0"/>
          </a:p>
        </p:txBody>
      </p:sp>
      <p:pic>
        <p:nvPicPr>
          <p:cNvPr id="4" name="Рисунок 3" descr="C:\Users\Пользователь\Documents\титул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428736"/>
            <a:ext cx="314327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1538" y="0"/>
            <a:ext cx="6934200" cy="5867400"/>
            <a:chOff x="768" y="96"/>
            <a:chExt cx="4368" cy="3696"/>
          </a:xfrm>
        </p:grpSpPr>
        <p:sp>
          <p:nvSpPr>
            <p:cNvPr id="23562" name="Freeform 3"/>
            <p:cNvSpPr>
              <a:spLocks/>
            </p:cNvSpPr>
            <p:nvPr/>
          </p:nvSpPr>
          <p:spPr bwMode="auto">
            <a:xfrm>
              <a:off x="768" y="96"/>
              <a:ext cx="4368" cy="3696"/>
            </a:xfrm>
            <a:custGeom>
              <a:avLst/>
              <a:gdLst>
                <a:gd name="T0" fmla="*/ 2741 w 1946"/>
                <a:gd name="T1" fmla="*/ 150 h 1723"/>
                <a:gd name="T2" fmla="*/ 1917 w 1946"/>
                <a:gd name="T3" fmla="*/ 129 h 1723"/>
                <a:gd name="T4" fmla="*/ 1181 w 1946"/>
                <a:gd name="T5" fmla="*/ 215 h 1723"/>
                <a:gd name="T6" fmla="*/ 801 w 1946"/>
                <a:gd name="T7" fmla="*/ 279 h 1723"/>
                <a:gd name="T8" fmla="*/ 689 w 1946"/>
                <a:gd name="T9" fmla="*/ 448 h 1723"/>
                <a:gd name="T10" fmla="*/ 155 w 1946"/>
                <a:gd name="T11" fmla="*/ 513 h 1723"/>
                <a:gd name="T12" fmla="*/ 200 w 1946"/>
                <a:gd name="T13" fmla="*/ 2089 h 1723"/>
                <a:gd name="T14" fmla="*/ 245 w 1946"/>
                <a:gd name="T15" fmla="*/ 2962 h 1723"/>
                <a:gd name="T16" fmla="*/ 267 w 1946"/>
                <a:gd name="T17" fmla="*/ 3089 h 1723"/>
                <a:gd name="T18" fmla="*/ 355 w 1946"/>
                <a:gd name="T19" fmla="*/ 3153 h 1723"/>
                <a:gd name="T20" fmla="*/ 400 w 1946"/>
                <a:gd name="T21" fmla="*/ 3218 h 1723"/>
                <a:gd name="T22" fmla="*/ 1068 w 1946"/>
                <a:gd name="T23" fmla="*/ 3325 h 1723"/>
                <a:gd name="T24" fmla="*/ 1336 w 1946"/>
                <a:gd name="T25" fmla="*/ 3387 h 1723"/>
                <a:gd name="T26" fmla="*/ 1403 w 1946"/>
                <a:gd name="T27" fmla="*/ 3559 h 1723"/>
                <a:gd name="T28" fmla="*/ 1538 w 1946"/>
                <a:gd name="T29" fmla="*/ 3685 h 1723"/>
                <a:gd name="T30" fmla="*/ 2294 w 1946"/>
                <a:gd name="T31" fmla="*/ 3623 h 1723"/>
                <a:gd name="T32" fmla="*/ 3120 w 1946"/>
                <a:gd name="T33" fmla="*/ 3685 h 1723"/>
                <a:gd name="T34" fmla="*/ 3297 w 1946"/>
                <a:gd name="T35" fmla="*/ 3666 h 1723"/>
                <a:gd name="T36" fmla="*/ 3387 w 1946"/>
                <a:gd name="T37" fmla="*/ 3451 h 1723"/>
                <a:gd name="T38" fmla="*/ 3432 w 1946"/>
                <a:gd name="T39" fmla="*/ 3368 h 1723"/>
                <a:gd name="T40" fmla="*/ 3477 w 1946"/>
                <a:gd name="T41" fmla="*/ 3239 h 1723"/>
                <a:gd name="T42" fmla="*/ 3744 w 1946"/>
                <a:gd name="T43" fmla="*/ 3005 h 1723"/>
                <a:gd name="T44" fmla="*/ 3921 w 1946"/>
                <a:gd name="T45" fmla="*/ 2409 h 1723"/>
                <a:gd name="T46" fmla="*/ 3966 w 1946"/>
                <a:gd name="T47" fmla="*/ 2237 h 1723"/>
                <a:gd name="T48" fmla="*/ 3944 w 1946"/>
                <a:gd name="T49" fmla="*/ 2173 h 1723"/>
                <a:gd name="T50" fmla="*/ 4146 w 1946"/>
                <a:gd name="T51" fmla="*/ 2004 h 1723"/>
                <a:gd name="T52" fmla="*/ 4278 w 1946"/>
                <a:gd name="T53" fmla="*/ 1961 h 1723"/>
                <a:gd name="T54" fmla="*/ 4368 w 1946"/>
                <a:gd name="T55" fmla="*/ 1662 h 1723"/>
                <a:gd name="T56" fmla="*/ 4346 w 1946"/>
                <a:gd name="T57" fmla="*/ 1534 h 1723"/>
                <a:gd name="T58" fmla="*/ 4301 w 1946"/>
                <a:gd name="T59" fmla="*/ 1472 h 1723"/>
                <a:gd name="T60" fmla="*/ 4233 w 1946"/>
                <a:gd name="T61" fmla="*/ 937 h 1723"/>
                <a:gd name="T62" fmla="*/ 3811 w 1946"/>
                <a:gd name="T63" fmla="*/ 789 h 1723"/>
                <a:gd name="T64" fmla="*/ 3699 w 1946"/>
                <a:gd name="T65" fmla="*/ 470 h 1723"/>
                <a:gd name="T66" fmla="*/ 3477 w 1946"/>
                <a:gd name="T67" fmla="*/ 384 h 1723"/>
                <a:gd name="T68" fmla="*/ 3120 w 1946"/>
                <a:gd name="T69" fmla="*/ 43 h 1723"/>
                <a:gd name="T70" fmla="*/ 2985 w 1946"/>
                <a:gd name="T71" fmla="*/ 0 h 1723"/>
                <a:gd name="T72" fmla="*/ 2741 w 1946"/>
                <a:gd name="T73" fmla="*/ 150 h 17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946"/>
                <a:gd name="T112" fmla="*/ 0 h 1723"/>
                <a:gd name="T113" fmla="*/ 1946 w 1946"/>
                <a:gd name="T114" fmla="*/ 1723 h 17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946" h="1723">
                  <a:moveTo>
                    <a:pt x="1221" y="70"/>
                  </a:moveTo>
                  <a:cubicBezTo>
                    <a:pt x="1094" y="38"/>
                    <a:pt x="994" y="54"/>
                    <a:pt x="854" y="60"/>
                  </a:cubicBezTo>
                  <a:cubicBezTo>
                    <a:pt x="772" y="115"/>
                    <a:pt x="599" y="97"/>
                    <a:pt x="526" y="100"/>
                  </a:cubicBezTo>
                  <a:cubicBezTo>
                    <a:pt x="504" y="102"/>
                    <a:pt x="379" y="112"/>
                    <a:pt x="357" y="130"/>
                  </a:cubicBezTo>
                  <a:cubicBezTo>
                    <a:pt x="280" y="191"/>
                    <a:pt x="385" y="183"/>
                    <a:pt x="307" y="209"/>
                  </a:cubicBezTo>
                  <a:cubicBezTo>
                    <a:pt x="236" y="233"/>
                    <a:pt x="143" y="232"/>
                    <a:pt x="69" y="239"/>
                  </a:cubicBezTo>
                  <a:cubicBezTo>
                    <a:pt x="0" y="477"/>
                    <a:pt x="11" y="740"/>
                    <a:pt x="89" y="974"/>
                  </a:cubicBezTo>
                  <a:cubicBezTo>
                    <a:pt x="55" y="1107"/>
                    <a:pt x="46" y="1256"/>
                    <a:pt x="109" y="1381"/>
                  </a:cubicBezTo>
                  <a:cubicBezTo>
                    <a:pt x="112" y="1401"/>
                    <a:pt x="109" y="1423"/>
                    <a:pt x="119" y="1440"/>
                  </a:cubicBezTo>
                  <a:cubicBezTo>
                    <a:pt x="127" y="1454"/>
                    <a:pt x="147" y="1458"/>
                    <a:pt x="158" y="1470"/>
                  </a:cubicBezTo>
                  <a:cubicBezTo>
                    <a:pt x="166" y="1479"/>
                    <a:pt x="167" y="1495"/>
                    <a:pt x="178" y="1500"/>
                  </a:cubicBezTo>
                  <a:cubicBezTo>
                    <a:pt x="261" y="1542"/>
                    <a:pt x="387" y="1542"/>
                    <a:pt x="476" y="1550"/>
                  </a:cubicBezTo>
                  <a:cubicBezTo>
                    <a:pt x="516" y="1560"/>
                    <a:pt x="562" y="1555"/>
                    <a:pt x="595" y="1579"/>
                  </a:cubicBezTo>
                  <a:cubicBezTo>
                    <a:pt x="618" y="1596"/>
                    <a:pt x="610" y="1635"/>
                    <a:pt x="625" y="1659"/>
                  </a:cubicBezTo>
                  <a:cubicBezTo>
                    <a:pt x="640" y="1683"/>
                    <a:pt x="665" y="1698"/>
                    <a:pt x="685" y="1718"/>
                  </a:cubicBezTo>
                  <a:cubicBezTo>
                    <a:pt x="778" y="1714"/>
                    <a:pt x="925" y="1723"/>
                    <a:pt x="1022" y="1689"/>
                  </a:cubicBezTo>
                  <a:cubicBezTo>
                    <a:pt x="1145" y="1699"/>
                    <a:pt x="1268" y="1704"/>
                    <a:pt x="1390" y="1718"/>
                  </a:cubicBezTo>
                  <a:cubicBezTo>
                    <a:pt x="1416" y="1715"/>
                    <a:pt x="1445" y="1720"/>
                    <a:pt x="1469" y="1709"/>
                  </a:cubicBezTo>
                  <a:cubicBezTo>
                    <a:pt x="1508" y="1691"/>
                    <a:pt x="1500" y="1638"/>
                    <a:pt x="1509" y="1609"/>
                  </a:cubicBezTo>
                  <a:cubicBezTo>
                    <a:pt x="1513" y="1595"/>
                    <a:pt x="1524" y="1584"/>
                    <a:pt x="1529" y="1570"/>
                  </a:cubicBezTo>
                  <a:cubicBezTo>
                    <a:pt x="1537" y="1550"/>
                    <a:pt x="1537" y="1528"/>
                    <a:pt x="1549" y="1510"/>
                  </a:cubicBezTo>
                  <a:cubicBezTo>
                    <a:pt x="1579" y="1464"/>
                    <a:pt x="1630" y="1438"/>
                    <a:pt x="1668" y="1401"/>
                  </a:cubicBezTo>
                  <a:cubicBezTo>
                    <a:pt x="1691" y="1309"/>
                    <a:pt x="1692" y="1202"/>
                    <a:pt x="1747" y="1123"/>
                  </a:cubicBezTo>
                  <a:cubicBezTo>
                    <a:pt x="1754" y="1096"/>
                    <a:pt x="1765" y="1070"/>
                    <a:pt x="1767" y="1043"/>
                  </a:cubicBezTo>
                  <a:cubicBezTo>
                    <a:pt x="1768" y="1033"/>
                    <a:pt x="1755" y="1023"/>
                    <a:pt x="1757" y="1013"/>
                  </a:cubicBezTo>
                  <a:cubicBezTo>
                    <a:pt x="1764" y="967"/>
                    <a:pt x="1811" y="951"/>
                    <a:pt x="1847" y="934"/>
                  </a:cubicBezTo>
                  <a:cubicBezTo>
                    <a:pt x="1866" y="925"/>
                    <a:pt x="1886" y="921"/>
                    <a:pt x="1906" y="914"/>
                  </a:cubicBezTo>
                  <a:cubicBezTo>
                    <a:pt x="1930" y="842"/>
                    <a:pt x="1934" y="870"/>
                    <a:pt x="1946" y="775"/>
                  </a:cubicBezTo>
                  <a:cubicBezTo>
                    <a:pt x="1943" y="755"/>
                    <a:pt x="1942" y="734"/>
                    <a:pt x="1936" y="715"/>
                  </a:cubicBezTo>
                  <a:cubicBezTo>
                    <a:pt x="1932" y="704"/>
                    <a:pt x="1918" y="698"/>
                    <a:pt x="1916" y="686"/>
                  </a:cubicBezTo>
                  <a:cubicBezTo>
                    <a:pt x="1903" y="603"/>
                    <a:pt x="1938" y="502"/>
                    <a:pt x="1886" y="437"/>
                  </a:cubicBezTo>
                  <a:cubicBezTo>
                    <a:pt x="1844" y="385"/>
                    <a:pt x="1698" y="368"/>
                    <a:pt x="1698" y="368"/>
                  </a:cubicBezTo>
                  <a:cubicBezTo>
                    <a:pt x="1677" y="320"/>
                    <a:pt x="1672" y="266"/>
                    <a:pt x="1648" y="219"/>
                  </a:cubicBezTo>
                  <a:cubicBezTo>
                    <a:pt x="1637" y="197"/>
                    <a:pt x="1552" y="180"/>
                    <a:pt x="1549" y="179"/>
                  </a:cubicBezTo>
                  <a:cubicBezTo>
                    <a:pt x="1496" y="126"/>
                    <a:pt x="1443" y="73"/>
                    <a:pt x="1390" y="20"/>
                  </a:cubicBezTo>
                  <a:cubicBezTo>
                    <a:pt x="1375" y="5"/>
                    <a:pt x="1330" y="0"/>
                    <a:pt x="1330" y="0"/>
                  </a:cubicBezTo>
                  <a:cubicBezTo>
                    <a:pt x="1248" y="14"/>
                    <a:pt x="1274" y="17"/>
                    <a:pt x="1221" y="7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99"/>
                </a:gs>
                <a:gs pos="100000">
                  <a:srgbClr val="5E9EFF"/>
                </a:gs>
              </a:gsLst>
              <a:path path="rect">
                <a:fillToRect l="50000" t="50000" r="50000" b="50000"/>
              </a:path>
            </a:gradFill>
            <a:ln w="31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defTabSz="912813"/>
              <a:endParaRPr lang="ru-RU"/>
            </a:p>
          </p:txBody>
        </p:sp>
        <p:sp>
          <p:nvSpPr>
            <p:cNvPr id="23563" name="Text Box 4"/>
            <p:cNvSpPr txBox="1">
              <a:spLocks noChangeArrowheads="1"/>
            </p:cNvSpPr>
            <p:nvPr/>
          </p:nvSpPr>
          <p:spPr bwMode="auto">
            <a:xfrm>
              <a:off x="1776" y="1488"/>
              <a:ext cx="206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1313" indent="-341313" algn="ctr" defTabSz="912813">
                <a:spcBef>
                  <a:spcPct val="50000"/>
                </a:spcBef>
              </a:pPr>
              <a:r>
                <a:rPr lang="ru-RU" sz="2400" b="1" i="1" dirty="0" smtClean="0">
                  <a:solidFill>
                    <a:srgbClr val="0000CC"/>
                  </a:solidFill>
                  <a:latin typeface="Times New Roman" pitchFamily="18" charset="0"/>
                </a:rPr>
                <a:t>Технологии </a:t>
              </a:r>
            </a:p>
            <a:p>
              <a:pPr marL="341313" indent="-341313" algn="ctr" defTabSz="912813">
                <a:spcBef>
                  <a:spcPct val="50000"/>
                </a:spcBef>
              </a:pPr>
              <a:r>
                <a:rPr lang="ru-RU" sz="2400" b="1" i="1" dirty="0" smtClean="0">
                  <a:solidFill>
                    <a:srgbClr val="0000CC"/>
                  </a:solidFill>
                  <a:latin typeface="Times New Roman" pitchFamily="18" charset="0"/>
                </a:rPr>
                <a:t>обучения</a:t>
              </a:r>
              <a:endParaRPr lang="ru-RU" sz="2400" b="1" i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17" name="Выноска-облако 16"/>
          <p:cNvSpPr/>
          <p:nvPr/>
        </p:nvSpPr>
        <p:spPr>
          <a:xfrm>
            <a:off x="0" y="357166"/>
            <a:ext cx="3214678" cy="1571636"/>
          </a:xfrm>
          <a:prstGeom prst="cloudCallout">
            <a:avLst>
              <a:gd name="adj1" fmla="val 39812"/>
              <a:gd name="adj2" fmla="val 980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Информационно-коммуникативная</a:t>
            </a:r>
            <a:endParaRPr lang="ru-RU" dirty="0"/>
          </a:p>
        </p:txBody>
      </p:sp>
      <p:sp>
        <p:nvSpPr>
          <p:cNvPr id="18" name="Выноска-облако 17"/>
          <p:cNvSpPr/>
          <p:nvPr/>
        </p:nvSpPr>
        <p:spPr>
          <a:xfrm>
            <a:off x="571472" y="2428868"/>
            <a:ext cx="2071702" cy="1714512"/>
          </a:xfrm>
          <a:prstGeom prst="cloudCallout">
            <a:avLst>
              <a:gd name="adj1" fmla="val 92729"/>
              <a:gd name="adj2" fmla="val 3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Проектная</a:t>
            </a:r>
            <a:endParaRPr lang="ru-RU" dirty="0"/>
          </a:p>
        </p:txBody>
      </p:sp>
      <p:sp>
        <p:nvSpPr>
          <p:cNvPr id="19" name="Выноска-облако 18"/>
          <p:cNvSpPr/>
          <p:nvPr/>
        </p:nvSpPr>
        <p:spPr>
          <a:xfrm>
            <a:off x="428596" y="4643446"/>
            <a:ext cx="3857652" cy="1857388"/>
          </a:xfrm>
          <a:prstGeom prst="cloudCallout">
            <a:avLst>
              <a:gd name="adj1" fmla="val 70000"/>
              <a:gd name="adj2" fmla="val -1108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Здоровьесберегающая </a:t>
            </a:r>
            <a:endParaRPr lang="ru-RU" dirty="0"/>
          </a:p>
        </p:txBody>
      </p:sp>
      <p:sp>
        <p:nvSpPr>
          <p:cNvPr id="20" name="Выноска-облако 19"/>
          <p:cNvSpPr/>
          <p:nvPr/>
        </p:nvSpPr>
        <p:spPr>
          <a:xfrm>
            <a:off x="6286512" y="188640"/>
            <a:ext cx="2857488" cy="1928826"/>
          </a:xfrm>
          <a:prstGeom prst="cloudCallout">
            <a:avLst>
              <a:gd name="adj1" fmla="val -88419"/>
              <a:gd name="adj2" fmla="val 57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Технология сотрудничества</a:t>
            </a:r>
            <a:endParaRPr lang="ru-RU" dirty="0"/>
          </a:p>
        </p:txBody>
      </p:sp>
      <p:sp>
        <p:nvSpPr>
          <p:cNvPr id="21" name="Выноска-облако 20"/>
          <p:cNvSpPr/>
          <p:nvPr/>
        </p:nvSpPr>
        <p:spPr>
          <a:xfrm>
            <a:off x="6357950" y="2708920"/>
            <a:ext cx="2515720" cy="1571636"/>
          </a:xfrm>
          <a:prstGeom prst="cloudCallout">
            <a:avLst>
              <a:gd name="adj1" fmla="val -109108"/>
              <a:gd name="adj2" fmla="val -16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Технология проблемного обучения</a:t>
            </a:r>
            <a:endParaRPr lang="ru-RU" dirty="0"/>
          </a:p>
        </p:txBody>
      </p:sp>
      <p:sp>
        <p:nvSpPr>
          <p:cNvPr id="22" name="Выноска-облако 21"/>
          <p:cNvSpPr/>
          <p:nvPr/>
        </p:nvSpPr>
        <p:spPr>
          <a:xfrm>
            <a:off x="5643570" y="4786322"/>
            <a:ext cx="3214710" cy="1785950"/>
          </a:xfrm>
          <a:prstGeom prst="cloudCallout">
            <a:avLst>
              <a:gd name="adj1" fmla="val -69899"/>
              <a:gd name="adj2" fmla="val -72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Личностно-ориентированная технология</a:t>
            </a:r>
            <a:endParaRPr lang="ru-RU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3571868" y="0"/>
            <a:ext cx="2500330" cy="1928826"/>
          </a:xfrm>
          <a:prstGeom prst="cloudCallout">
            <a:avLst>
              <a:gd name="adj1" fmla="val -88419"/>
              <a:gd name="adj2" fmla="val 57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Цифровые технологии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Пользователь\Desktop\технологии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0"/>
            <a:ext cx="4714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Пользователь\Desktop\ПНПО\ПНПО 2023\учиру1_page-0001.jpg"/>
          <p:cNvPicPr/>
          <p:nvPr/>
        </p:nvPicPr>
        <p:blipFill>
          <a:blip r:embed="rId3" cstate="print"/>
          <a:srcRect l="14396" t="13756"/>
          <a:stretch>
            <a:fillRect/>
          </a:stretch>
        </p:blipFill>
        <p:spPr bwMode="auto">
          <a:xfrm>
            <a:off x="357158" y="2214554"/>
            <a:ext cx="3500462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782" t="29492" r="65922" b="50977"/>
          <a:stretch>
            <a:fillRect/>
          </a:stretch>
        </p:blipFill>
        <p:spPr bwMode="auto">
          <a:xfrm>
            <a:off x="4714876" y="4929198"/>
            <a:ext cx="418269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t="12890" r="68668" b="69587"/>
          <a:stretch>
            <a:fillRect/>
          </a:stretch>
        </p:blipFill>
        <p:spPr bwMode="auto">
          <a:xfrm>
            <a:off x="285720" y="285728"/>
            <a:ext cx="414340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C:\Users\Пользователь\Downloads\Letter_Golyashova_Svetlana_Viktorovna_33148 (2)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5844" y="285728"/>
            <a:ext cx="2418156" cy="3417898"/>
          </a:xfrm>
          <a:prstGeom prst="rect">
            <a:avLst/>
          </a:prstGeom>
          <a:noFill/>
        </p:spPr>
      </p:pic>
      <p:pic>
        <p:nvPicPr>
          <p:cNvPr id="3" name="Рисунок 2" descr="C:\Users\Пользователь\Desktop\5.3.1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1285860"/>
            <a:ext cx="2780307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0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r="74707" b="10937"/>
          <a:stretch>
            <a:fillRect/>
          </a:stretch>
        </p:blipFill>
        <p:spPr bwMode="auto">
          <a:xfrm>
            <a:off x="214282" y="0"/>
            <a:ext cx="3465563" cy="657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t="12890" r="65373" b="35932"/>
          <a:stretch>
            <a:fillRect/>
          </a:stretch>
        </p:blipFill>
        <p:spPr bwMode="auto">
          <a:xfrm>
            <a:off x="4929190" y="214290"/>
            <a:ext cx="321467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714744" y="1857364"/>
            <a:ext cx="521497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4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http://fipi.ru/-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Федеральный институт педагогических измерений.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http://www.ege.edu.ru/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Официальный информационный портал ЕГЭ.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https://sdamgia.ru/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Сдам ГИА: решу ОГЭ и ЕГЭ.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http://uchimcauchitca.blogspot.ru/-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уши в ОГЭ и ЕГЭ.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https://vpr.sdamgia.ru/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Сдам ГИА – решу ВПР.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http://egeigia.ru/all-ege/materialy-ege/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-ЕГЭ и ГИА. От урока до экзамена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/>
          <a:srcRect l="30234" t="4427" r="1683" b="36003"/>
          <a:stretch>
            <a:fillRect/>
          </a:stretch>
        </p:blipFill>
        <p:spPr bwMode="auto">
          <a:xfrm>
            <a:off x="3929058" y="4214818"/>
            <a:ext cx="5072098" cy="249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3428992" y="142852"/>
            <a:ext cx="571500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Оценка обучающимися, родителями, педагогической общественностью качества образовательной деятельности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C:\Users\Пользователь\Documents\5.5.jpeg"/>
          <p:cNvPicPr/>
          <p:nvPr/>
        </p:nvPicPr>
        <p:blipFill>
          <a:blip r:embed="rId3" cstate="print"/>
          <a:srcRect b="32018"/>
          <a:stretch>
            <a:fillRect/>
          </a:stretch>
        </p:blipFill>
        <p:spPr bwMode="auto">
          <a:xfrm>
            <a:off x="214282" y="357166"/>
            <a:ext cx="311308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ocuments\5.5.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571744"/>
            <a:ext cx="2786050" cy="406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C:\Users\Пользователь\Documents\родители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857364"/>
            <a:ext cx="2900734" cy="4019349"/>
          </a:xfrm>
          <a:prstGeom prst="rect">
            <a:avLst/>
          </a:prstGeom>
          <a:noFill/>
        </p:spPr>
      </p:pic>
      <p:pic>
        <p:nvPicPr>
          <p:cNvPr id="55299" name="Picture 3" descr="C:\Users\Пользователь\Documents\детки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1" y="4429132"/>
            <a:ext cx="2786083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 l="25842" t="26519" r="25842" b="23676"/>
          <a:stretch>
            <a:fillRect/>
          </a:stretch>
        </p:blipFill>
        <p:spPr bwMode="auto">
          <a:xfrm>
            <a:off x="928662" y="0"/>
            <a:ext cx="5857916" cy="327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/>
          <a:srcRect l="25293" t="26562" r="25842" b="21680"/>
          <a:stretch>
            <a:fillRect/>
          </a:stretch>
        </p:blipFill>
        <p:spPr bwMode="auto">
          <a:xfrm>
            <a:off x="2571736" y="3429000"/>
            <a:ext cx="592935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 descr="C:\Users\Пользователь\Documents\курсы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72260" y="-428624"/>
            <a:ext cx="2143115" cy="3000366"/>
          </a:xfrm>
          <a:prstGeom prst="rect">
            <a:avLst/>
          </a:prstGeom>
          <a:noFill/>
        </p:spPr>
      </p:pic>
      <p:pic>
        <p:nvPicPr>
          <p:cNvPr id="57347" name="Picture 3" descr="C:\Users\Пользователь\Documents\курсы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607587" y="4107661"/>
            <a:ext cx="2143140" cy="2928958"/>
          </a:xfrm>
          <a:prstGeom prst="rect">
            <a:avLst/>
          </a:prstGeom>
          <a:noFill/>
        </p:spPr>
      </p:pic>
      <p:pic>
        <p:nvPicPr>
          <p:cNvPr id="57348" name="Picture 4" descr="C:\Users\Пользователь\Documents\курсы3.jpeg"/>
          <p:cNvPicPr>
            <a:picLocks noChangeAspect="1" noChangeArrowheads="1"/>
          </p:cNvPicPr>
          <p:nvPr/>
        </p:nvPicPr>
        <p:blipFill>
          <a:blip r:embed="rId5" cstate="print"/>
          <a:srcRect r="6249"/>
          <a:stretch>
            <a:fillRect/>
          </a:stretch>
        </p:blipFill>
        <p:spPr bwMode="auto">
          <a:xfrm rot="5400000">
            <a:off x="6607967" y="1893099"/>
            <a:ext cx="2143140" cy="2928926"/>
          </a:xfrm>
          <a:prstGeom prst="rect">
            <a:avLst/>
          </a:prstGeom>
          <a:noFill/>
        </p:spPr>
      </p:pic>
      <p:pic>
        <p:nvPicPr>
          <p:cNvPr id="57349" name="Picture 5" descr="C:\Users\Пользователь\Documents\курсы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571880" y="-357200"/>
            <a:ext cx="2143117" cy="2857520"/>
          </a:xfrm>
          <a:prstGeom prst="rect">
            <a:avLst/>
          </a:prstGeom>
          <a:noFill/>
        </p:spPr>
      </p:pic>
      <p:pic>
        <p:nvPicPr>
          <p:cNvPr id="57350" name="Picture 6" descr="C:\Users\Пользователь\Documents\курсы 5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78720" y="1735834"/>
            <a:ext cx="2215977" cy="3173416"/>
          </a:xfrm>
          <a:prstGeom prst="rect">
            <a:avLst/>
          </a:prstGeom>
          <a:noFill/>
        </p:spPr>
      </p:pic>
      <p:pic>
        <p:nvPicPr>
          <p:cNvPr id="57351" name="Picture 7" descr="C:\Users\Пользователь\Documents\курсы 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00050" y="-500050"/>
            <a:ext cx="2143140" cy="3143240"/>
          </a:xfrm>
          <a:prstGeom prst="rect">
            <a:avLst/>
          </a:prstGeom>
          <a:noFill/>
        </p:spPr>
      </p:pic>
      <p:pic>
        <p:nvPicPr>
          <p:cNvPr id="57352" name="Picture 8" descr="C:\Users\Пользователь\Documents\курсы7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679025" y="1893083"/>
            <a:ext cx="2071702" cy="2857520"/>
          </a:xfrm>
          <a:prstGeom prst="rect">
            <a:avLst/>
          </a:prstGeom>
          <a:noFill/>
        </p:spPr>
      </p:pic>
      <p:pic>
        <p:nvPicPr>
          <p:cNvPr id="57353" name="Picture 9" descr="C:\Users\Пользователь\Documents\курсы8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679404" y="4179118"/>
            <a:ext cx="2071703" cy="2857488"/>
          </a:xfrm>
          <a:prstGeom prst="rect">
            <a:avLst/>
          </a:prstGeom>
          <a:noFill/>
        </p:spPr>
      </p:pic>
      <p:pic>
        <p:nvPicPr>
          <p:cNvPr id="57354" name="Picture 10" descr="C:\Users\Пользователь\Documents\курсы 9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500050" y="4071958"/>
            <a:ext cx="2071702" cy="3071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Пользователь\Desktop\форум2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2148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Пользователь\Documents\форум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35793" y="2921803"/>
            <a:ext cx="3071834" cy="422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форум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52430" y="-308950"/>
            <a:ext cx="3005258" cy="405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форум4.jpeg"/>
          <p:cNvPicPr/>
          <p:nvPr/>
        </p:nvPicPr>
        <p:blipFill>
          <a:blip r:embed="rId6"/>
          <a:srcRect t="2640" r="23977" b="10"/>
          <a:stretch>
            <a:fillRect/>
          </a:stretch>
        </p:blipFill>
        <p:spPr bwMode="auto">
          <a:xfrm rot="16200000">
            <a:off x="5378008" y="2980183"/>
            <a:ext cx="3143273" cy="40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/>
              <a:t>	</a:t>
            </a:r>
            <a:r>
              <a:rPr lang="ru-RU" sz="3600" b="1" i="1" dirty="0" smtClean="0">
                <a:latin typeface="Monotype Corsiva" pitchFamily="66" charset="0"/>
              </a:rPr>
              <a:t>Актуальность</a:t>
            </a:r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dirty="0" smtClean="0">
                <a:latin typeface="Monotype Corsiva" pitchFamily="66" charset="0"/>
              </a:rPr>
              <a:t>разработки заключается в том, что модуль «Школьный урок» является инвариантным модулем рабочей программы воспитания образовательной организации, что значит обязательным. Основная задача модуля - использовать в воспитании детей возможности школьного урока, поддерживать использование на уроках интерактивных форм занятий с учащимися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7" name="Picture 5" descr="C:\Users\Пользователь\Downloads\справка 7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9"/>
            <a:ext cx="3735956" cy="2643182"/>
          </a:xfrm>
          <a:prstGeom prst="rect">
            <a:avLst/>
          </a:prstGeom>
          <a:noFill/>
        </p:spPr>
      </p:pic>
      <p:pic>
        <p:nvPicPr>
          <p:cNvPr id="59396" name="Picture 4" descr="C:\Users\Пользователь\Downloads\3.3 Диплом, переподготовк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86442" y="3500442"/>
            <a:ext cx="2643182" cy="407193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43372" y="285729"/>
            <a:ext cx="4572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Совершенствование системы профессиональной педагогической деятельности  в соответствии с дипломом о профессиональной переподготовке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59394" name="Picture 2" descr="C:\Users\Пользователь\Desktop\п-т\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387164" y="1613440"/>
            <a:ext cx="2726862" cy="4071966"/>
          </a:xfrm>
          <a:prstGeom prst="rect">
            <a:avLst/>
          </a:prstGeom>
          <a:noFill/>
        </p:spPr>
      </p:pic>
      <p:pic>
        <p:nvPicPr>
          <p:cNvPr id="59395" name="Picture 3" descr="C:\Users\Пользователь\Desktop\п-т\Колледж\Диплом ЗПК 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86182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0" y="500042"/>
            <a:ext cx="6072198" cy="637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Э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кспертная комиссия по проверке итогового сочинения</a:t>
            </a: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Т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ерриториальная комиссия по проверке ОГЭ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по русскому языку и литературе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редметное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жюри муниципального этапа Всероссийской олимпиады школьников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по русскому языку и литературе.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i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Ж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юри муниципального этапа Всероссийского конкурса сочинений 2022 года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400" b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Э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кспертная оценка Типового комплекта методических документов по апробации примерных рабочих программ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, организованной ФГБНУ «Институт стратегии развития образования РАО».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Жюри муниципального этапа конкурса педагогического мастерства «Учитель года - 2020».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57222" y="1"/>
            <a:ext cx="95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Деятельность в профессиональном экспертном сообществе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Рисунок 4" descr="C:\Users\Пользователь\Downloads\16796021159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929066"/>
            <a:ext cx="314324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ocuments\жюри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714356"/>
            <a:ext cx="2571768" cy="301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85720" y="285728"/>
            <a:ext cx="61436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Monotype Corsiva" pitchFamily="66" charset="0"/>
              </a:rPr>
              <a:t>Результативность участия в профессиональных конкурсах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" name="Рисунок 3" descr="C:\Users\Пользователь\Downloads\Грамота Голяшова_page-0001.jpg"/>
          <p:cNvPicPr/>
          <p:nvPr/>
        </p:nvPicPr>
        <p:blipFill>
          <a:blip r:embed="rId3" cstate="print"/>
          <a:srcRect l="6237" r="4248"/>
          <a:stretch>
            <a:fillRect/>
          </a:stretch>
        </p:blipFill>
        <p:spPr bwMode="auto">
          <a:xfrm>
            <a:off x="214282" y="1857364"/>
            <a:ext cx="314320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ocuments\СЕРДЦЕ ГРАМОТА.jpeg"/>
          <p:cNvPicPr/>
          <p:nvPr/>
        </p:nvPicPr>
        <p:blipFill>
          <a:blip r:embed="rId4" cstate="print"/>
          <a:srcRect t="1063" r="3080"/>
          <a:stretch>
            <a:fillRect/>
          </a:stretch>
        </p:blipFill>
        <p:spPr bwMode="auto">
          <a:xfrm rot="10800000">
            <a:off x="3428992" y="1857364"/>
            <a:ext cx="307183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Грамоты мои 2022-2023\certificate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5" y="0"/>
            <a:ext cx="25717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ownloads\16796845343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5" y="3643315"/>
            <a:ext cx="2571736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57166"/>
            <a:ext cx="5329246" cy="71438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>
                <a:solidFill>
                  <a:schemeClr val="tx1"/>
                </a:solidFill>
                <a:latin typeface="Monotype Corsiva" pitchFamily="66" charset="0"/>
              </a:rPr>
              <a:t>Учебно-методические материалы о методической разработке размещены на сайте МБОУ </a:t>
            </a:r>
            <a:r>
              <a:rPr lang="ru-RU" sz="2000" dirty="0" err="1" smtClean="0">
                <a:solidFill>
                  <a:schemeClr val="tx1"/>
                </a:solidFill>
                <a:latin typeface="Monotype Corsiva" pitchFamily="66" charset="0"/>
              </a:rPr>
              <a:t>Манычской</a:t>
            </a:r>
            <a:r>
              <a:rPr lang="ru-RU" sz="2000" dirty="0" smtClean="0">
                <a:solidFill>
                  <a:schemeClr val="tx1"/>
                </a:solidFill>
                <a:latin typeface="Monotype Corsiva" pitchFamily="66" charset="0"/>
              </a:rPr>
              <a:t> СОШ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. (</a:t>
            </a:r>
            <a:r>
              <a:rPr lang="en-US" sz="2000" dirty="0" smtClean="0">
                <a:solidFill>
                  <a:srgbClr val="FF0000"/>
                </a:solidFill>
                <a:latin typeface="Monotype Corsiva" pitchFamily="66" charset="0"/>
                <a:hlinkClick r:id="rId3"/>
              </a:rPr>
              <a:t>http://manich.ouedu.ru/images/stories/Dokuments/doc2713.pdf</a:t>
            </a:r>
            <a:r>
              <a:rPr lang="ru-RU" sz="2000" dirty="0" smtClean="0">
                <a:solidFill>
                  <a:srgbClr val="FF0000"/>
                </a:solidFill>
                <a:latin typeface="Monotype Corsiva" pitchFamily="66" charset="0"/>
              </a:rPr>
              <a:t> )</a:t>
            </a:r>
            <a:endParaRPr lang="ru-RU" sz="2000" dirty="0"/>
          </a:p>
        </p:txBody>
      </p:sp>
      <p:pic>
        <p:nvPicPr>
          <p:cNvPr id="4" name="Содержимое 3" descr="C:\Users\Пользователь\Desktop\Грамоты мои 2022-2023\Продленка\05_page-0001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2918"/>
            <a:ext cx="2934393" cy="40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Пользователь\Desktop\Грамоты мои 2022-2023\Продленка\03_page-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214422"/>
            <a:ext cx="28956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Грамоты мои 2022-2023\Продленка\02_page-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1714488"/>
            <a:ext cx="29146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Грамоты мои 2022-2023\Продленка\04_page-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4858" y="2428868"/>
            <a:ext cx="2829142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5000636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Monotype Corsiva" pitchFamily="66" charset="0"/>
              </a:rPr>
              <a:t>Материалы о методической разработке размещены также на моем учительском  сайте 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en-US" sz="2000" u="sng" dirty="0" smtClean="0">
                <a:solidFill>
                  <a:srgbClr val="002060"/>
                </a:solidFill>
                <a:latin typeface="Monotype Corsiva" pitchFamily="66" charset="0"/>
                <a:hlinkClick r:id="rId8"/>
              </a:rPr>
              <a:t>http</a:t>
            </a:r>
            <a:r>
              <a:rPr lang="ru-RU" sz="2000" u="sng" dirty="0" smtClean="0">
                <a:solidFill>
                  <a:srgbClr val="002060"/>
                </a:solidFill>
                <a:latin typeface="Monotype Corsiva" pitchFamily="66" charset="0"/>
                <a:hlinkClick r:id="rId8"/>
              </a:rPr>
              <a:t>://</a:t>
            </a:r>
            <a:r>
              <a:rPr lang="ru-RU" sz="2000" u="sng" dirty="0" err="1" smtClean="0">
                <a:solidFill>
                  <a:srgbClr val="002060"/>
                </a:solidFill>
                <a:latin typeface="Monotype Corsiva" pitchFamily="66" charset="0"/>
                <a:hlinkClick r:id="rId8"/>
              </a:rPr>
              <a:t>Учительский.сайт</a:t>
            </a:r>
            <a:r>
              <a:rPr lang="ru-RU" sz="2000" u="sng" dirty="0" smtClean="0">
                <a:solidFill>
                  <a:srgbClr val="002060"/>
                </a:solidFill>
                <a:latin typeface="Monotype Corsiva" pitchFamily="66" charset="0"/>
                <a:hlinkClick r:id="rId8"/>
              </a:rPr>
              <a:t>/</a:t>
            </a:r>
            <a:r>
              <a:rPr lang="ru-RU" sz="2000" u="sng" dirty="0" err="1" smtClean="0">
                <a:solidFill>
                  <a:srgbClr val="002060"/>
                </a:solidFill>
                <a:latin typeface="Monotype Corsiva" pitchFamily="66" charset="0"/>
                <a:hlinkClick r:id="rId8"/>
              </a:rPr>
              <a:t>Голяшова-Светлана-Викторовна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) </a:t>
            </a:r>
            <a:endParaRPr lang="ru-RU" sz="2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75312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Monotype Corsiva" pitchFamily="66" charset="0"/>
              </a:rPr>
              <a:t>Урок в 6 классе по теме «НЕ с именами прилагательными» (с включением регионального компонента) </a:t>
            </a:r>
            <a:r>
              <a:rPr lang="ru-RU" b="1" i="1" dirty="0" smtClean="0">
                <a:latin typeface="Monotype Corsiva" pitchFamily="66" charset="0"/>
              </a:rPr>
              <a:t>был представлен мной на конкурсе «Учитель года»</a:t>
            </a:r>
            <a:r>
              <a:rPr lang="ru-RU" i="1" dirty="0" smtClean="0">
                <a:latin typeface="Monotype Corsiva" pitchFamily="66" charset="0"/>
              </a:rPr>
              <a:t>.</a:t>
            </a:r>
            <a:r>
              <a:rPr lang="ru-RU" dirty="0" smtClean="0">
                <a:latin typeface="Monotype Corsiva" pitchFamily="66" charset="0"/>
              </a:rPr>
              <a:t> </a:t>
            </a:r>
          </a:p>
          <a:p>
            <a:r>
              <a:rPr lang="ru-RU" dirty="0" smtClean="0">
                <a:latin typeface="Monotype Corsiva" pitchFamily="66" charset="0"/>
              </a:rPr>
              <a:t>На этом же конкурсе я показала </a:t>
            </a:r>
            <a:r>
              <a:rPr lang="ru-RU" b="1" i="1" dirty="0" smtClean="0">
                <a:latin typeface="Monotype Corsiva" pitchFamily="66" charset="0"/>
              </a:rPr>
              <a:t>мастер-класс</a:t>
            </a:r>
            <a:r>
              <a:rPr lang="ru-RU" dirty="0" smtClean="0">
                <a:latin typeface="Monotype Corsiva" pitchFamily="66" charset="0"/>
              </a:rPr>
              <a:t> «Применение технологии сотрудничества на уроках русского языка». </a:t>
            </a:r>
          </a:p>
          <a:p>
            <a:r>
              <a:rPr lang="ru-RU" dirty="0" smtClean="0">
                <a:latin typeface="Monotype Corsiva" pitchFamily="66" charset="0"/>
              </a:rPr>
              <a:t>На </a:t>
            </a:r>
            <a:r>
              <a:rPr lang="ru-RU" b="1" i="1" dirty="0" smtClean="0">
                <a:latin typeface="Monotype Corsiva" pitchFamily="66" charset="0"/>
              </a:rPr>
              <a:t>районном семинаре-практикуме</a:t>
            </a:r>
            <a:r>
              <a:rPr lang="ru-RU" dirty="0" smtClean="0">
                <a:latin typeface="Monotype Corsiva" pitchFamily="66" charset="0"/>
              </a:rPr>
              <a:t> «Формирование функциональной грамотности на уроках» 2.03.2022 г. в рамках круглого стола «Как сделать урочную и внеурочную деятельность интересной: от занимательности к мотивации» я показала коллегам, как применяю  на практике свои разработки. </a:t>
            </a:r>
          </a:p>
          <a:p>
            <a:r>
              <a:rPr lang="ru-RU" dirty="0" smtClean="0">
                <a:latin typeface="Monotype Corsiva" pitchFamily="66" charset="0"/>
              </a:rPr>
              <a:t>На </a:t>
            </a:r>
            <a:r>
              <a:rPr lang="ru-RU" b="1" i="1" dirty="0" smtClean="0">
                <a:latin typeface="Monotype Corsiva" pitchFamily="66" charset="0"/>
              </a:rPr>
              <a:t>августовской педагогической конференции</a:t>
            </a:r>
            <a:r>
              <a:rPr lang="ru-RU" dirty="0" smtClean="0">
                <a:latin typeface="Monotype Corsiva" pitchFamily="66" charset="0"/>
              </a:rPr>
              <a:t> 26.08.2022г. я показывала </a:t>
            </a:r>
            <a:r>
              <a:rPr lang="ru-RU" b="1" i="1" dirty="0" smtClean="0">
                <a:latin typeface="Monotype Corsiva" pitchFamily="66" charset="0"/>
              </a:rPr>
              <a:t>мастер-класс</a:t>
            </a:r>
            <a:r>
              <a:rPr lang="ru-RU" dirty="0" smtClean="0">
                <a:latin typeface="Monotype Corsiva" pitchFamily="66" charset="0"/>
              </a:rPr>
              <a:t> по теме «Модуль «Школьный урок» в рабочей программе воспитания. Реализация воспитательного потенциала».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ownloads\Свидетельство о представлении педагогического опыта (с положительной оценкой экспертной комиссии) №329117 (1)_page-00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71546"/>
            <a:ext cx="3034201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ПНПО\ПНПО 2023\Свидетельство проекта infourok.ru №ЦЗ791532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24288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ПНПО\ПНПО 2023\Приложения\Ольховская\1.jpeg"/>
          <p:cNvPicPr/>
          <p:nvPr/>
        </p:nvPicPr>
        <p:blipFill>
          <a:blip r:embed="rId5" cstate="print"/>
          <a:srcRect l="7274" t="3641" b="8075"/>
          <a:stretch>
            <a:fillRect/>
          </a:stretch>
        </p:blipFill>
        <p:spPr bwMode="auto">
          <a:xfrm>
            <a:off x="6215074" y="214290"/>
            <a:ext cx="264317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ocuments\руссисты.jpeg"/>
          <p:cNvPicPr/>
          <p:nvPr/>
        </p:nvPicPr>
        <p:blipFill>
          <a:blip r:embed="rId6" cstate="print"/>
          <a:srcRect l="5452" t="5269"/>
          <a:stretch>
            <a:fillRect/>
          </a:stretch>
        </p:blipFill>
        <p:spPr bwMode="auto">
          <a:xfrm>
            <a:off x="357158" y="3714752"/>
            <a:ext cx="235745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ПНПО\ПНПО 2023\Приложения\Ольховская\2.jpeg"/>
          <p:cNvPicPr/>
          <p:nvPr/>
        </p:nvPicPr>
        <p:blipFill>
          <a:blip r:embed="rId7" cstate="print"/>
          <a:srcRect l="5751" b="8529"/>
          <a:stretch>
            <a:fillRect/>
          </a:stretch>
        </p:blipFill>
        <p:spPr bwMode="auto">
          <a:xfrm>
            <a:off x="6215074" y="3500438"/>
            <a:ext cx="2643174" cy="309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C:\Users\Пользователь\Desktop\Грамоты мои 2022-2023\технология сотрудничества в сборнике_page-000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290"/>
            <a:ext cx="2438698" cy="318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Пользователь\Documents\6.1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57176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Пользователь\Desktop\Грамоты мои 2022-2023\certificate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561973"/>
            <a:ext cx="3643306" cy="293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Пользователь\Desktop\Грамоты мои 2022-2023\certificate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14290"/>
            <a:ext cx="37147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ользователь\Desktop\Грамоты мои 2022-2023\ilovepdf_pages-to-jpg (1)\альманах педагога_page-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295642"/>
            <a:ext cx="2571768" cy="356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Грамоты мои 2022-2023\ilovepdf_pages-to-jpg (1)\альманах педагога_page-000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3433758"/>
            <a:ext cx="2438404" cy="34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115" t="19683" r="39568" b="24653"/>
          <a:stretch>
            <a:fillRect/>
          </a:stretch>
        </p:blipFill>
        <p:spPr bwMode="auto">
          <a:xfrm>
            <a:off x="-1" y="0"/>
            <a:ext cx="91540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Пользователь\Downloads\отзыв из региона 1.5_page-0001.jpg"/>
          <p:cNvPicPr>
            <a:picLocks noGrp="1"/>
          </p:cNvPicPr>
          <p:nvPr>
            <p:ph idx="1"/>
          </p:nvPr>
        </p:nvPicPr>
        <p:blipFill>
          <a:blip r:embed="rId3" cstate="print"/>
          <a:srcRect l="7353" t="3125" r="3140"/>
          <a:stretch>
            <a:fillRect/>
          </a:stretch>
        </p:blipFill>
        <p:spPr bwMode="auto">
          <a:xfrm>
            <a:off x="4929190" y="214290"/>
            <a:ext cx="407196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Пользователь\Downloads\2023-03-30_13-35-39.png"/>
          <p:cNvPicPr>
            <a:picLocks noChangeAspect="1" noChangeArrowheads="1"/>
          </p:cNvPicPr>
          <p:nvPr/>
        </p:nvPicPr>
        <p:blipFill>
          <a:blip r:embed="rId4"/>
          <a:srcRect l="1683" t="13867" r="24195" b="6054"/>
          <a:stretch>
            <a:fillRect/>
          </a:stretch>
        </p:blipFill>
        <p:spPr bwMode="auto">
          <a:xfrm>
            <a:off x="428596" y="357166"/>
            <a:ext cx="4214842" cy="2571768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wnloads\2023-03-30_13-43-35.png"/>
          <p:cNvPicPr>
            <a:picLocks noChangeAspect="1" noChangeArrowheads="1"/>
          </p:cNvPicPr>
          <p:nvPr/>
        </p:nvPicPr>
        <p:blipFill>
          <a:blip r:embed="rId5"/>
          <a:srcRect l="20351" t="26562" r="28587" b="3125"/>
          <a:stretch>
            <a:fillRect/>
          </a:stretch>
        </p:blipFill>
        <p:spPr bwMode="auto">
          <a:xfrm>
            <a:off x="500034" y="3364474"/>
            <a:ext cx="4143404" cy="3207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1067</TotalTime>
  <Words>857</Words>
  <PresentationFormat>Экран (4:3)</PresentationFormat>
  <Paragraphs>102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Профессиональные достижения учителя русского языка и литературы     Голяшовой Светланы Викторовны </vt:lpstr>
      <vt:lpstr>«Реализация воспитательного потенциала  уроков русского языка и литературы: применение  технологии сотрудничества в работе с  различными категориями обучающихся»  </vt:lpstr>
      <vt:lpstr>Нетрадиционные подходы к изучению русского языка и литературы через применение технологии сотрудничества</vt:lpstr>
      <vt:lpstr>Слайд 4</vt:lpstr>
      <vt:lpstr>       Учебно-методические материалы о методической разработке размещены на сайте МБОУ Манычской СОШ. (http://manich.ouedu.ru/images/stories/Dokuments/doc2713.pdf )</vt:lpstr>
      <vt:lpstr>Слайд 6</vt:lpstr>
      <vt:lpstr>Слайд 7</vt:lpstr>
      <vt:lpstr>Слайд 8</vt:lpstr>
      <vt:lpstr>Слайд 9</vt:lpstr>
      <vt:lpstr>Слайд 10</vt:lpstr>
      <vt:lpstr>Учебные результаты обучающихся </vt:lpstr>
      <vt:lpstr>Слайд 12</vt:lpstr>
      <vt:lpstr>Слайд 13</vt:lpstr>
      <vt:lpstr>Дополнительная общеобразовательная общеразвивающая  программа социально-гуманитарной направленности  «Юные инспекторы движения»</vt:lpstr>
      <vt:lpstr>Сотрудничество</vt:lpstr>
      <vt:lpstr>Слайд 16</vt:lpstr>
      <vt:lpstr>Достижения на муниципальном уровне</vt:lpstr>
      <vt:lpstr>Слайд 18</vt:lpstr>
      <vt:lpstr>Достижения на федеральном уровне</vt:lpstr>
      <vt:lpstr>Слайд 20</vt:lpstr>
      <vt:lpstr>Международные конкурсы и проекты </vt:lpstr>
      <vt:lpstr>Слайд 22</vt:lpstr>
      <vt:lpstr>Слайд 23</vt:lpstr>
      <vt:lpstr>Слайд 24</vt:lpstr>
      <vt:lpstr>Слайд 25</vt:lpstr>
      <vt:lpstr>Слайд 26</vt:lpstr>
      <vt:lpstr>Результативность образовательных программ адресной помощи различным категориям обучающихся</vt:lpstr>
      <vt:lpstr>Наблюдается положительная динамика в развитии:</vt:lpstr>
      <vt:lpstr>Результативность образовательных программ адресной помощи различным категориям обучающихся</vt:lpstr>
      <vt:lpstr>Положительные отзывы о создании системы адресной работы с различными категориями обучающихся</vt:lpstr>
      <vt:lpstr>Курс «Родная литература (русская)»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85</cp:revision>
  <dcterms:created xsi:type="dcterms:W3CDTF">2023-03-26T17:20:12Z</dcterms:created>
  <dcterms:modified xsi:type="dcterms:W3CDTF">2023-04-04T07:28:20Z</dcterms:modified>
</cp:coreProperties>
</file>