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5" r:id="rId2"/>
    <p:sldId id="637" r:id="rId3"/>
    <p:sldId id="638" r:id="rId4"/>
    <p:sldId id="614" r:id="rId5"/>
    <p:sldId id="649" r:id="rId6"/>
    <p:sldId id="653" r:id="rId7"/>
    <p:sldId id="650" r:id="rId8"/>
    <p:sldId id="639" r:id="rId9"/>
    <p:sldId id="640" r:id="rId10"/>
    <p:sldId id="641" r:id="rId11"/>
    <p:sldId id="642" r:id="rId12"/>
    <p:sldId id="643" r:id="rId13"/>
    <p:sldId id="644" r:id="rId14"/>
    <p:sldId id="651" r:id="rId15"/>
    <p:sldId id="646" r:id="rId16"/>
    <p:sldId id="652" r:id="rId17"/>
    <p:sldId id="645" r:id="rId18"/>
    <p:sldId id="647" r:id="rId19"/>
    <p:sldId id="648" r:id="rId20"/>
    <p:sldId id="526" r:id="rId21"/>
    <p:sldId id="5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BF4"/>
    <a:srgbClr val="F2F2F2"/>
    <a:srgbClr val="E9950D"/>
    <a:srgbClr val="D1E2F3"/>
    <a:srgbClr val="EFF5FB"/>
    <a:srgbClr val="79BFD5"/>
    <a:srgbClr val="9ED442"/>
    <a:srgbClr val="40A7E1"/>
    <a:srgbClr val="F5B144"/>
    <a:srgbClr val="F6D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4" autoAdjust="0"/>
    <p:restoredTop sz="96408" autoAdjust="0"/>
  </p:normalViewPr>
  <p:slideViewPr>
    <p:cSldViewPr snapToGrid="0">
      <p:cViewPr varScale="1">
        <p:scale>
          <a:sx n="86" d="100"/>
          <a:sy n="86" d="100"/>
        </p:scale>
        <p:origin x="82" y="101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pPr/>
              <a:t>пн 17.01.22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dirty="0"/>
              <a:t>Формирование социально активной личности, сознательно и деятельно участвующей в деятельности, направленной на преобразование социальных условий, – необходимое условие создания гражданского общества и правового государства.</a:t>
            </a:r>
          </a:p>
          <a:p>
            <a:pPr indent="288000"/>
            <a:r>
              <a:rPr lang="ru-RU" sz="1800" dirty="0"/>
              <a:t>Наши учебные издания помогут вам подготовить людей, способных с пользой участвовать в преобразование сферы социальных отношений.</a:t>
            </a:r>
          </a:p>
          <a:p>
            <a:pPr indent="288000"/>
            <a:r>
              <a:rPr lang="ru-RU" sz="1800" dirty="0"/>
              <a:t>Обращаем ваше особое внимание на такие новые проекты, как</a:t>
            </a:r>
          </a:p>
          <a:p>
            <a:pPr indent="288000"/>
            <a:r>
              <a:rPr lang="ru-RU" sz="1800" dirty="0"/>
              <a:t>- Экология</a:t>
            </a:r>
          </a:p>
          <a:p>
            <a:pPr indent="288000"/>
            <a:r>
              <a:rPr lang="ru-RU" sz="1800" dirty="0"/>
              <a:t>- Лидерство</a:t>
            </a:r>
          </a:p>
          <a:p>
            <a:pPr indent="288000"/>
            <a:r>
              <a:rPr lang="ru-RU" sz="1800" dirty="0"/>
              <a:t>- Волонтёрство, а также проект «Право «Просвещение», который оказывает правовую поддержку школам и педагогам</a:t>
            </a:r>
          </a:p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48F52C9-DC5B-46C3-93BE-8BD8D1CF841E}" type="datetime1">
              <a:rPr lang="ru-RU" smtClean="0"/>
              <a:pPr/>
              <a:t>пн 17.01.22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63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BA16CB4-D695-4AC0-A0BD-C5D592F89335}" type="datetime1">
              <a:rPr lang="ru-RU" smtClean="0"/>
              <a:pPr/>
              <a:t>пн 17.01.22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3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1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17.01.22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пн 17.01.22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11" Type="http://schemas.openxmlformats.org/officeDocument/2006/relationships/image" Target="../media/image21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8.gif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microsoft.com/office/2007/relationships/hdphoto" Target="../media/hdphoto6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microsoft.com/office/2007/relationships/hdphoto" Target="../media/hdphoto5.wdp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1.png"/><Relationship Id="rId12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https://media.prosv.ru/fg/" TargetMode="External"/><Relationship Id="rId7" Type="http://schemas.openxmlformats.org/officeDocument/2006/relationships/image" Target="../media/image7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13" Type="http://schemas.openxmlformats.org/officeDocument/2006/relationships/hyperlink" Target="https://shop.prosv.ru/search?q=%D0%A0%D0%BE%D1%81%D0%BB%D0%BE%D0%B2%D0%B0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12" Type="http://schemas.openxmlformats.org/officeDocument/2006/relationships/hyperlink" Target="mailto:EZubkova@prosv.ru" TargetMode="Externa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em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8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prosv.ru/fg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media.prosv.ru/content/?situations=true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5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«Просвещение», 2021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803" y="4431335"/>
            <a:ext cx="11481124" cy="886397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3200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грамотность. </a:t>
            </a:r>
          </a:p>
          <a:p>
            <a:pPr algn="l">
              <a:spcBef>
                <a:spcPts val="0"/>
              </a:spcBef>
            </a:pPr>
            <a:r>
              <a:rPr lang="ru-RU" sz="3200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Готовимся к </a:t>
            </a:r>
            <a:r>
              <a:rPr lang="en-US" sz="320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 2022</a:t>
            </a:r>
            <a:endParaRPr lang="ru-RU" sz="32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521407" y="3442627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1786" y="171967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Подготовка к международному исследованию PISA в 2022 году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9281" y="3442627"/>
            <a:ext cx="2291228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сентябрь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октябрь)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7501" y="3442626"/>
            <a:ext cx="2866503" cy="509965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  <a:endParaRPr lang="ru-RU" sz="12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284" y="4374358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(ноябрь – декабрь)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7501" y="4374358"/>
            <a:ext cx="2866503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ЕСТЕСТВЕННО-НАУЧНАЯ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  <a:endParaRPr lang="ru-RU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1396" y="5297214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IV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УЧЕБНЫЕ ЧЕТВЕРТИ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(январь – май)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4731" y="5306090"/>
            <a:ext cx="2869273" cy="5099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 КРЕАТИВНОЕ МЫШЛЕНИЕ</a:t>
            </a:r>
            <a:endParaRPr lang="ru-RU" sz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" y="2113917"/>
            <a:ext cx="121889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ВАРИАНТЫ РЕАЛИЗАЦИИ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д</a:t>
            </a: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ля 8–9 классов 2021–2022 гг.</a:t>
            </a:r>
            <a:endParaRPr lang="ru-RU" b="1" dirty="0">
              <a:solidFill>
                <a:srgbClr val="0073B8"/>
              </a:solidFill>
              <a:latin typeface="+mj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0254" y="2763649"/>
            <a:ext cx="5451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Внеурочная 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деятельность/курсы по выбору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 в неделю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5926" y="3336205"/>
            <a:ext cx="4343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3B8"/>
                </a:solidFill>
                <a:latin typeface="+mj-lt"/>
              </a:rPr>
              <a:t>Включение в тематическое планирование конкретных предметов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заданий в формате международных исследований качества образования </a:t>
            </a:r>
          </a:p>
          <a:p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не менее </a:t>
            </a:r>
            <a:r>
              <a:rPr lang="ru-RU" sz="14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 </a:t>
            </a: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часов в четверть):</a:t>
            </a:r>
          </a:p>
          <a:p>
            <a:pPr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решение, разбор</a:t>
            </a:r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в группах</a:t>
            </a:r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самостоятельно с </a:t>
            </a:r>
            <a:r>
              <a:rPr lang="ru-RU" sz="14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рефлексией</a:t>
            </a:r>
            <a:endParaRPr lang="ru-RU" sz="1600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0313" y="2763675"/>
            <a:ext cx="40470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Часть учебного плана </a:t>
            </a:r>
            <a:endParaRPr lang="ru-RU" sz="1600" b="1" dirty="0">
              <a:solidFill>
                <a:srgbClr val="0073B8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10450" y="3527027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07" y="4374358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10450" y="4458758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21406" y="5306089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610449" y="5390489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733739"/>
            <a:ext cx="5824004" cy="3659493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63724" y="2704849"/>
            <a:ext cx="4399864" cy="3685614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Нашивка 70"/>
          <p:cNvSpPr/>
          <p:nvPr/>
        </p:nvSpPr>
        <p:spPr>
          <a:xfrm rot="5400000">
            <a:off x="2866997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965740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54731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Нашивка 73"/>
          <p:cNvSpPr/>
          <p:nvPr/>
        </p:nvSpPr>
        <p:spPr>
          <a:xfrm rot="5400000">
            <a:off x="9103189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9201932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82225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873318" y="1163842"/>
            <a:ext cx="100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Основное направление – МАТЕМАТИЧЕСКАЯ ГРАМОТНОСТЬ, </a:t>
            </a:r>
            <a:endParaRPr lang="ru-RU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новое </a:t>
            </a: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направление – КРЕАТИВНОЕ МЫШЛЕНИЕ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-6851" t="1420"/>
          <a:stretch/>
        </p:blipFill>
        <p:spPr>
          <a:xfrm>
            <a:off x="-10159" y="1031239"/>
            <a:ext cx="1760722" cy="769965"/>
          </a:xfrm>
          <a:prstGeom prst="rect">
            <a:avLst/>
          </a:prstGeom>
        </p:spPr>
      </p:pic>
      <p:pic>
        <p:nvPicPr>
          <p:cNvPr id="78" name="Рисунок 77" descr="C:\Users\ABaburin\AppData\Local\Microsoft\Windows\Temporary Internet Files\Content.Word\Финансовая 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4" y="2728188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79" name="Рисунок 78" descr="C:\Users\ABaburin\AppData\Local\Microsoft\Windows\Temporary Internet Files\Content.Word\Читательская 2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52" y="2734742"/>
            <a:ext cx="809491" cy="103845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53" y="3974107"/>
            <a:ext cx="843806" cy="107794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50" y="5268353"/>
            <a:ext cx="833209" cy="1129059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96" y="3948057"/>
            <a:ext cx="824682" cy="110399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63" y="5268353"/>
            <a:ext cx="836211" cy="111119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29675" y="659609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4518876" y="1313764"/>
            <a:ext cx="1933443" cy="4144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0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7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4" name="Прямая соединительная линия 103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38" name="Прямоугольник 137"/>
          <p:cNvSpPr/>
          <p:nvPr/>
        </p:nvSpPr>
        <p:spPr>
          <a:xfrm>
            <a:off x="6454251" y="1330261"/>
            <a:ext cx="2040344" cy="41263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2586251" y="1311568"/>
            <a:ext cx="1932782" cy="4144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3D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685214" y="1322152"/>
            <a:ext cx="1877808" cy="412292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9E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872" name="AutoShape 3"/>
          <p:cNvSpPr>
            <a:spLocks noChangeAspect="1" noChangeArrowheads="1" noTextEdit="1"/>
          </p:cNvSpPr>
          <p:nvPr/>
        </p:nvSpPr>
        <p:spPr bwMode="auto">
          <a:xfrm>
            <a:off x="-20638" y="5368925"/>
            <a:ext cx="12192001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2772070" y="5607082"/>
            <a:ext cx="1754188" cy="98426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4" name="Rectangle 6"/>
          <p:cNvSpPr>
            <a:spLocks noChangeArrowheads="1"/>
          </p:cNvSpPr>
          <p:nvPr/>
        </p:nvSpPr>
        <p:spPr bwMode="auto">
          <a:xfrm>
            <a:off x="6171908" y="5615203"/>
            <a:ext cx="2147521" cy="95529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5" name="Rectangle 7"/>
          <p:cNvSpPr>
            <a:spLocks noChangeArrowheads="1"/>
          </p:cNvSpPr>
          <p:nvPr/>
        </p:nvSpPr>
        <p:spPr bwMode="auto">
          <a:xfrm>
            <a:off x="804086" y="5613484"/>
            <a:ext cx="2013171" cy="920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7" name="Rectangle 9"/>
          <p:cNvSpPr>
            <a:spLocks noChangeArrowheads="1"/>
          </p:cNvSpPr>
          <p:nvPr/>
        </p:nvSpPr>
        <p:spPr bwMode="auto">
          <a:xfrm>
            <a:off x="4475923" y="5607082"/>
            <a:ext cx="1754188" cy="98426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0" name="Нашивка 159"/>
          <p:cNvSpPr/>
          <p:nvPr/>
        </p:nvSpPr>
        <p:spPr>
          <a:xfrm>
            <a:off x="2485403" y="6113821"/>
            <a:ext cx="194853" cy="327170"/>
          </a:xfrm>
          <a:prstGeom prst="chevron">
            <a:avLst/>
          </a:prstGeom>
          <a:solidFill>
            <a:srgbClr val="9E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1" name="Нашивка 160"/>
          <p:cNvSpPr/>
          <p:nvPr/>
        </p:nvSpPr>
        <p:spPr>
          <a:xfrm>
            <a:off x="4247019" y="6106380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2" name="Нашивка 161"/>
          <p:cNvSpPr/>
          <p:nvPr/>
        </p:nvSpPr>
        <p:spPr>
          <a:xfrm>
            <a:off x="6199434" y="6106380"/>
            <a:ext cx="194853" cy="327170"/>
          </a:xfrm>
          <a:prstGeom prst="chevron">
            <a:avLst/>
          </a:prstGeom>
          <a:solidFill>
            <a:srgbClr val="40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" name="Нашивка 162"/>
          <p:cNvSpPr/>
          <p:nvPr/>
        </p:nvSpPr>
        <p:spPr>
          <a:xfrm>
            <a:off x="7986362" y="6113821"/>
            <a:ext cx="292107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883" name="Freeform 16"/>
          <p:cNvSpPr>
            <a:spLocks noEditPoints="1"/>
          </p:cNvSpPr>
          <p:nvPr/>
        </p:nvSpPr>
        <p:spPr bwMode="auto">
          <a:xfrm>
            <a:off x="853916" y="5472417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2" name="Овал 171"/>
          <p:cNvSpPr/>
          <p:nvPr/>
        </p:nvSpPr>
        <p:spPr>
          <a:xfrm>
            <a:off x="1423496" y="5326546"/>
            <a:ext cx="620785" cy="620785"/>
          </a:xfrm>
          <a:prstGeom prst="ellipse">
            <a:avLst/>
          </a:prstGeom>
          <a:solidFill>
            <a:srgbClr val="9E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Freeform 16"/>
          <p:cNvSpPr>
            <a:spLocks noEditPoints="1"/>
          </p:cNvSpPr>
          <p:nvPr/>
        </p:nvSpPr>
        <p:spPr bwMode="auto">
          <a:xfrm>
            <a:off x="1562552" y="5454535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" name="Овал 173"/>
          <p:cNvSpPr/>
          <p:nvPr/>
        </p:nvSpPr>
        <p:spPr>
          <a:xfrm>
            <a:off x="3256308" y="5326546"/>
            <a:ext cx="620785" cy="620785"/>
          </a:xfrm>
          <a:prstGeom prst="ellipse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Freeform 16"/>
          <p:cNvSpPr>
            <a:spLocks noEditPoints="1"/>
          </p:cNvSpPr>
          <p:nvPr/>
        </p:nvSpPr>
        <p:spPr bwMode="auto">
          <a:xfrm>
            <a:off x="3404024" y="5427821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6" name="Овал 175"/>
          <p:cNvSpPr/>
          <p:nvPr/>
        </p:nvSpPr>
        <p:spPr>
          <a:xfrm>
            <a:off x="5107408" y="5326546"/>
            <a:ext cx="620785" cy="620785"/>
          </a:xfrm>
          <a:prstGeom prst="ellipse">
            <a:avLst/>
          </a:prstGeom>
          <a:solidFill>
            <a:srgbClr val="40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7" name="Freeform 16"/>
          <p:cNvSpPr>
            <a:spLocks noEditPoints="1"/>
          </p:cNvSpPr>
          <p:nvPr/>
        </p:nvSpPr>
        <p:spPr bwMode="auto">
          <a:xfrm>
            <a:off x="5221446" y="5470677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8" name="Овал 177"/>
          <p:cNvSpPr/>
          <p:nvPr/>
        </p:nvSpPr>
        <p:spPr>
          <a:xfrm>
            <a:off x="7085618" y="5326546"/>
            <a:ext cx="620785" cy="620785"/>
          </a:xfrm>
          <a:prstGeom prst="ellipse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9" name="Freeform 16"/>
          <p:cNvSpPr>
            <a:spLocks noEditPoints="1"/>
          </p:cNvSpPr>
          <p:nvPr/>
        </p:nvSpPr>
        <p:spPr bwMode="auto">
          <a:xfrm>
            <a:off x="7240858" y="5462294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1796537" y="259043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Вхождение РФ в число десяти ведущих стран мира по качеству общего </a:t>
            </a:r>
            <a:r>
              <a:rPr lang="ru-RU" sz="20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образования</a:t>
            </a:r>
            <a:endParaRPr lang="ru-RU" sz="20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76165" y="6012798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2021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2022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(5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6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731760" y="6025342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2022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2023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(6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7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10849" y="6007803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2023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2024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(7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8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557998" y="6014731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2024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2025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(8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9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07197" y="4610594"/>
            <a:ext cx="19650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52856" y="3641718"/>
            <a:ext cx="18295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66549" y="3649580"/>
            <a:ext cx="18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85915" y="329575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082721" y="4211828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921477" y="3270052"/>
            <a:ext cx="1320675" cy="316232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64810" y="4221461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49329" y="3265977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850798" y="423076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100" dirty="0">
                <a:latin typeface="+mn-lt"/>
              </a:rPr>
              <a:t>II</a:t>
            </a:r>
            <a:r>
              <a:rPr lang="ru-RU" sz="1100" dirty="0">
                <a:latin typeface="+mn-lt"/>
              </a:rPr>
              <a:t> ПОЛУГОДИЕ</a:t>
            </a:r>
            <a:endParaRPr lang="en-US" sz="1100" dirty="0">
              <a:latin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29043" y="3286056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812626" y="4240303"/>
            <a:ext cx="1251663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58407" y="825668"/>
            <a:ext cx="80346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ВАРИАНТЫ РЕАЛИЗАЦИИ. Внеурочная </a:t>
            </a: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деятельность/часть </a:t>
            </a: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учебного плана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8885646" y="1033155"/>
            <a:ext cx="2800192" cy="5294020"/>
          </a:xfrm>
          <a:prstGeom prst="rect">
            <a:avLst/>
          </a:prstGeom>
          <a:solidFill>
            <a:srgbClr val="0073B8">
              <a:alpha val="5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8947696" y="2312159"/>
            <a:ext cx="2715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Подготовка к международному исследованию PISA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в 202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5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 году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 algn="ctr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основное направление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ЕСТЕСТВЕННО-НАУЧНАЯ ГРАМОТНОСТЬ)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74191" y="3607236"/>
            <a:ext cx="17855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Г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7" y="1359461"/>
            <a:ext cx="984808" cy="130865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0420" name="Picture 4" descr="https://catalog.prosv.ru/images/big/4ce6c158-2010-11ea-a56c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4" y="2025232"/>
            <a:ext cx="913555" cy="123598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6388404" y="4749887"/>
            <a:ext cx="2011717" cy="44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ГРАМОТНОСТЬ, ЕСТЕСТВЕННО- НАУЧНАЯ ГРАМОТНОСТЬ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3" y="1350953"/>
            <a:ext cx="1060090" cy="141913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55" y="2025232"/>
            <a:ext cx="949837" cy="119243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120" name="TextBox 119"/>
          <p:cNvSpPr txBox="1"/>
          <p:nvPr/>
        </p:nvSpPr>
        <p:spPr>
          <a:xfrm>
            <a:off x="2707388" y="4704315"/>
            <a:ext cx="1775031" cy="44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ГРАМОТНОСТЬ, ЕСТЕСТВЕННО- НАУЧНАЯ ГРАМОТНОСТЬ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578667" y="3599559"/>
            <a:ext cx="1769929" cy="567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spcBef>
                <a:spcPct val="0"/>
              </a:spcBef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900" dirty="0">
                <a:latin typeface="+mn-lt"/>
              </a:rPr>
              <a:t>ЧИТАТЕЛЬСКАЯ ГРАМОТНОСТЬ </a:t>
            </a:r>
          </a:p>
          <a:p>
            <a:r>
              <a:rPr lang="ru-RU" sz="900" dirty="0">
                <a:latin typeface="+mn-lt"/>
              </a:rPr>
              <a:t>+ ЕСТЕСТВЕННО-НАУЧНАЯ ГРАМОТНОСТЬ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82419" y="4640161"/>
            <a:ext cx="2034160" cy="53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spcBef>
                <a:spcPct val="0"/>
              </a:spcBef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900" dirty="0">
                <a:latin typeface="+mn-lt"/>
              </a:rPr>
              <a:t>МАТЕМАТИЧЕСКАЯ ГРАМОТНОСТЬ </a:t>
            </a:r>
          </a:p>
          <a:p>
            <a:r>
              <a:rPr lang="ru-RU" sz="900" dirty="0">
                <a:latin typeface="+mn-lt"/>
              </a:rPr>
              <a:t>+ ГЛОБАЛЬНЫЕ КОМПЕТЕНЦИИ</a:t>
            </a:r>
          </a:p>
        </p:txBody>
      </p:sp>
      <p:pic>
        <p:nvPicPr>
          <p:cNvPr id="127" name="Picture 68" descr="https://catalog.prosv.ru/images/big/9165c818-8902-11e8-b216-0050569c7d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7" y="1357297"/>
            <a:ext cx="956801" cy="128142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08" y="1923855"/>
            <a:ext cx="903893" cy="1250829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https://catalog.prosv.ru/images/big/4e5099bc-91b3-11e9-8327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71" y="1363921"/>
            <a:ext cx="968181" cy="130419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Рисунок 127" descr="C:\Users\ABaburin\AppData\Local\Microsoft\Windows\Temporary Internet Files\Content.Word\Финансовая 2-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67" y="1998008"/>
            <a:ext cx="919278" cy="116499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13389" y="1255079"/>
            <a:ext cx="1762125" cy="8001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20832" y="6605478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68576" y="1417752"/>
            <a:ext cx="4178" cy="1792795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301048" y="883243"/>
            <a:ext cx="8731138" cy="22245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Внесение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изменений в основную образовательную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программу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Целевой раздел: планируемые результаты и система оценки их достижения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Содержательный раздел: корректировка программ учебных курсов, в том числе интегрированных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деятельности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грамотности</a:t>
            </a:r>
          </a:p>
          <a:p>
            <a:pPr algn="l"/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Проведение внутришкольного мониторинга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сформированности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функциональной грамотности учащихся с 5 по 9 класс</a:t>
            </a:r>
          </a:p>
          <a:p>
            <a:pPr lvl="1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793396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73319" y="80820"/>
            <a:ext cx="10029387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spc="-20" dirty="0">
                <a:solidFill>
                  <a:srgbClr val="2D2B8D"/>
                </a:solidFill>
                <a:ea typeface="Open Sans Condensed Light" pitchFamily="34" charset="0"/>
                <a:cs typeface="Open Sans Condensed Light" pitchFamily="34" charset="0"/>
              </a:rPr>
              <a:t>Формирование функциональной грамотности. </a:t>
            </a:r>
          </a:p>
          <a:p>
            <a:pPr lvl="0">
              <a:lnSpc>
                <a:spcPct val="85000"/>
              </a:lnSpc>
              <a:defRPr/>
            </a:pPr>
            <a:r>
              <a:rPr lang="ru-RU" sz="2400" spc="-20" dirty="0">
                <a:solidFill>
                  <a:srgbClr val="2D2B8D"/>
                </a:solidFill>
                <a:ea typeface="Open Sans Condensed Light" pitchFamily="34" charset="0"/>
                <a:cs typeface="Open Sans Condensed Light" pitchFamily="34" charset="0"/>
              </a:rPr>
              <a:t>Как встроить в образовательный процесс?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301047" y="3210547"/>
            <a:ext cx="8731139" cy="67213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контекстных задач в рамках уроков по всем предметам учебного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плана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3301047" y="3979781"/>
            <a:ext cx="8731139" cy="19287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план внеурочной деятельности образовательной организации 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специальных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учебных курсов «Учимся для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жизни»</a:t>
            </a:r>
          </a:p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организации образовательных событий, направленных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совместную работу всего педагогического коллектива по формированию функциональной грамотности (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межпредметные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недели, учебно-исследовательские конференции,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межпредметные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марафоны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т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д.)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Проектно-исследовательская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работа обучающихся с активным использованием метапредметных и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межпредметных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проектов и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исследований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20458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301047" y="6006581"/>
            <a:ext cx="8731139" cy="430887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11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Закупка учебных пособий возможна в соответствии со статьей 35 </a:t>
            </a:r>
            <a:endParaRPr lang="ru-RU" sz="1100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marL="0" lvl="1"/>
            <a:r>
              <a:rPr lang="ru-RU" sz="11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Федерального </a:t>
            </a:r>
            <a:r>
              <a:rPr lang="ru-RU" sz="11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закона от 29.12.2012 № 273-ФЗ «Об образовании в Российской Федерации»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8577" y="3210547"/>
            <a:ext cx="2797515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36085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97515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54050" y="1970446"/>
            <a:ext cx="5942572" cy="3443443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PISA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953939" y="177636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3" y="3846776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35" y="3948967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34" y="3857697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396" y="3918803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29" y="5614944"/>
            <a:ext cx="1090816" cy="10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873319" y="143706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«Функциональная грамотность. Учимся для жизни»</a:t>
            </a: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07" t="11754" r="23275" b="3733"/>
          <a:stretch/>
        </p:blipFill>
        <p:spPr>
          <a:xfrm>
            <a:off x="2300231" y="1021865"/>
            <a:ext cx="7954235" cy="52360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0" name="Прямоугольник 39"/>
          <p:cNvSpPr/>
          <p:nvPr/>
        </p:nvSpPr>
        <p:spPr>
          <a:xfrm>
            <a:off x="-16723" y="2271510"/>
            <a:ext cx="231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Реальные жизненные ситуации предложены с учетом возраста учащихся</a:t>
            </a:r>
          </a:p>
        </p:txBody>
      </p:sp>
      <p:pic>
        <p:nvPicPr>
          <p:cNvPr id="41" name="Picture 3" descr="C:\Users\MRomanova\AppData\Local\Microsoft\Windows\Temporary Internet Files\Content.Outlook\1ALXYQT3\Стрел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6353" flipV="1">
            <a:off x="1582738" y="2777891"/>
            <a:ext cx="757804" cy="17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3224" y="5120461"/>
            <a:ext cx="2287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Примеры рассуждений о жизненной ситуации, о действующих в ней людях, действиях и решениях этих людей</a:t>
            </a:r>
          </a:p>
        </p:txBody>
      </p:sp>
      <p:pic>
        <p:nvPicPr>
          <p:cNvPr id="46" name="Picture 3" descr="C:\Users\MRomanova\AppData\Local\Microsoft\Windows\Temporary Internet Files\Content.Outlook\1ALXYQT3\Стрел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9283">
            <a:off x="2115587" y="4738075"/>
            <a:ext cx="556717" cy="10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0392313" y="1732901"/>
            <a:ext cx="1796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нания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умения, необходимые для выполнения предложенного задания</a:t>
            </a:r>
          </a:p>
        </p:txBody>
      </p:sp>
      <p:pic>
        <p:nvPicPr>
          <p:cNvPr id="48" name="Picture 3" descr="C:\Users\MRomanova\AppData\Local\Microsoft\Windows\Temporary Internet Files\Content.Outlook\1ALXYQT3\Стрел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094" flipH="1">
            <a:off x="9751436" y="1449920"/>
            <a:ext cx="640088" cy="12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ФУНКЦИОНАЛЬНАЯ ГРАМОТНОСТЬ.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ТРЕНАЖЁРЫ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873319" y="352674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Функциональная грамотность. Тренажёры»</a:t>
            </a:r>
            <a:endParaRPr lang="ru-RU" sz="24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4876" y="2135846"/>
            <a:ext cx="5661654" cy="3596369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 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образования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49266" y="1203984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69" y="5632709"/>
            <a:ext cx="1084736" cy="10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" y="780888"/>
            <a:ext cx="3235860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5029" y="1156310"/>
            <a:ext cx="11857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с </a:t>
            </a:r>
            <a:r>
              <a:rPr lang="ru-RU" dirty="0"/>
              <a:t>1995 года, когда состоялся первый Российский форум добровольцев</a:t>
            </a:r>
            <a:r>
              <a:rPr lang="ru-RU" dirty="0" smtClean="0"/>
              <a:t>. </a:t>
            </a:r>
            <a:r>
              <a:rPr lang="ru-RU" dirty="0" err="1" smtClean="0"/>
              <a:t>Волонтёрство</a:t>
            </a:r>
            <a:r>
              <a:rPr lang="ru-RU" dirty="0" smtClean="0"/>
              <a:t>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помоги</a:t>
            </a:r>
          </a:p>
          <a:p>
            <a:r>
              <a:rPr lang="ru-RU" dirty="0"/>
              <a:t>другому.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более 1,5 тыс. 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31,4 тыс. волонтёров. Большая часть из них — </a:t>
            </a:r>
            <a:r>
              <a:rPr lang="ru-RU" dirty="0" smtClean="0"/>
              <a:t>молодёжь </a:t>
            </a:r>
            <a:r>
              <a:rPr lang="ru-RU" dirty="0"/>
              <a:t>в возрасте младше 17 лет (23%) и 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с другом.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4818" y="3076619"/>
            <a:ext cx="6181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Вопрос 1</a:t>
            </a:r>
          </a:p>
          <a:p>
            <a:r>
              <a:rPr lang="ru-RU" dirty="0"/>
              <a:t>Для руководителей волонтёрского движения из разных </a:t>
            </a:r>
            <a:r>
              <a:rPr lang="ru-RU" dirty="0" smtClean="0"/>
              <a:t>городов России </a:t>
            </a:r>
            <a:r>
              <a:rPr lang="ru-RU" dirty="0"/>
              <a:t>решено провести </a:t>
            </a:r>
            <a:r>
              <a:rPr lang="ru-RU" dirty="0" err="1"/>
              <a:t>вебинар</a:t>
            </a:r>
            <a:r>
              <a:rPr lang="ru-RU" dirty="0"/>
              <a:t>. Часовые пояса разных </a:t>
            </a:r>
            <a:r>
              <a:rPr lang="ru-RU" dirty="0" smtClean="0"/>
              <a:t>городов России </a:t>
            </a:r>
            <a:r>
              <a:rPr lang="ru-RU" dirty="0"/>
              <a:t>представлены на </a:t>
            </a:r>
            <a:r>
              <a:rPr lang="ru-RU" dirty="0" smtClean="0"/>
              <a:t>рисунке. </a:t>
            </a:r>
            <a:r>
              <a:rPr lang="ru-RU" dirty="0"/>
              <a:t>Найдите разницу во </a:t>
            </a:r>
            <a:r>
              <a:rPr lang="ru-RU" dirty="0" smtClean="0"/>
              <a:t>времени между </a:t>
            </a:r>
            <a:r>
              <a:rPr lang="ru-RU" dirty="0"/>
              <a:t>самым западным и самым восточным городами России.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06" y="2910635"/>
            <a:ext cx="6076269" cy="3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73319" y="352674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Функциональная грамотность. Тренажёры»</a:t>
            </a:r>
            <a:endParaRPr lang="ru-RU" sz="24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ПОСОБИЯ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для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эффективной подготовки к олимпиадам, ОГЭ,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ЕГЭ, ВПР, международным исследованиям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870360" y="295285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Задачники»</a:t>
            </a:r>
            <a:endParaRPr lang="ru-RU" sz="24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0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0697" y="2057845"/>
            <a:ext cx="5200334" cy="387849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Позволят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учащимся существенно повысить уровень своей функциональной грамотности 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Содержат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областям </a:t>
            </a:r>
            <a:endParaRPr lang="ru-RU" sz="1400" dirty="0" smtClean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Для учителей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математики, русского языка, обществознания, биологии,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физики, химии   и системы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дополнительного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образования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Универсальные, могут быть  использованы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 с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любым учебно-методическим комплектом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352" y="1508787"/>
            <a:ext cx="9475996" cy="383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108000" bIns="108000" rtlCol="0" anchor="ctr">
            <a:noAutofit/>
          </a:bodyPr>
          <a:lstStyle/>
          <a:p>
            <a:pPr defTabSz="914377">
              <a:buClr>
                <a:srgbClr val="0070C0"/>
              </a:buClr>
              <a:defRPr/>
            </a:pPr>
            <a:endParaRPr lang="ru-RU" sz="1733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23" y="2166514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19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45" y="2166514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География 5-11 классы: сборник задач и упражнений. Базовый и углубленный уровни.  В 2 ч. Ч 2. / И.С. Колечки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43" y="2156984"/>
            <a:ext cx="1476046" cy="199123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733" r="5391" b="3923"/>
          <a:stretch/>
        </p:blipFill>
        <p:spPr bwMode="auto">
          <a:xfrm>
            <a:off x="5479623" y="4283680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17" descr="https://catalog.prosv.ru/images/big/f08ca802-168a-11e6-9dd7-0050569c7d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26" y="4307045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 Информатика. Сборник задач по моделированию. Базовый и углубленный уровни. 10-11 класс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14" y="4287946"/>
            <a:ext cx="1468982" cy="198171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s://catalog.prosv.ru/images/big/ac0cf7a9-455a-11e9-ba45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503" y="2156984"/>
            <a:ext cx="1471442" cy="20491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catalog.prosv.ru/images/big/5d910e56-b724-11e8-b40a-0050569c7d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295" y="4284447"/>
            <a:ext cx="1483650" cy="202474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14" y="5720562"/>
            <a:ext cx="902959" cy="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238410" y="5910071"/>
            <a:ext cx="11354295" cy="300943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0696" y="3463382"/>
            <a:ext cx="11352009" cy="2353257"/>
            <a:chOff x="240697" y="1979846"/>
            <a:chExt cx="10790254" cy="2236806"/>
          </a:xfrm>
        </p:grpSpPr>
        <p:pic>
          <p:nvPicPr>
            <p:cNvPr id="52" name="Picture 3" descr="C:\Users\MRomanova\AppData\Local\Microsoft\Windows\Temporary Internet Files\Content.Outlook\1ALXYQT3\Cover2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31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1" name="Picture 71" descr="https://www.prosv.ru/_data/umk/706/fin_gram_sovr_mi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341" y="1979846"/>
              <a:ext cx="171528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/>
            <p:nvPr/>
          </p:nvPicPr>
          <p:blipFill rotWithShape="1">
            <a:blip r:embed="rId7" cstate="print"/>
            <a:srcRect l="31276" t="5708" r="32097" b="9725"/>
            <a:stretch/>
          </p:blipFill>
          <p:spPr bwMode="auto">
            <a:xfrm>
              <a:off x="3870455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2" descr="C:\Users\MRomanova\AppData\Local\Microsoft\Windows\Temporary Internet Files\Content.Outlook\1ALXYQT3\Cove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97" y="1979847"/>
              <a:ext cx="172039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4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08" y="1979846"/>
              <a:ext cx="172039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666" y="1979846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3" name="Прямоугольник 32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Слайд think-cell" r:id="rId11" imgW="360" imgH="360" progId="">
                  <p:embed/>
                </p:oleObj>
              </mc:Choice>
              <mc:Fallback>
                <p:oleObj name="Слайд think-cell" r:id="rId11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38409" y="5903237"/>
            <a:ext cx="1135429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80975"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Могут использоваться 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386052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873319" y="352674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Финансовая грамотность</a:t>
            </a:r>
          </a:p>
        </p:txBody>
      </p:sp>
      <p:sp>
        <p:nvSpPr>
          <p:cNvPr id="56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95321" y="1269210"/>
            <a:ext cx="1029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ЗАДАЧИ</a:t>
            </a:r>
            <a:endParaRPr lang="ru-RU" sz="1600" spc="-20" dirty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562" y="1922911"/>
            <a:ext cx="8980079" cy="121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сформировать базовые финансовые понятия</a:t>
            </a: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научить</a:t>
            </a:r>
            <a:r>
              <a:rPr lang="en-US" sz="1400" dirty="0"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грамотно распоряжаться деньгами</a:t>
            </a: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объяснить взаимосвязь труда и его стоимости</a:t>
            </a: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познакомить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 личным бюджетом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планом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научить делать осознанный выбор для достижения личных финансовых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целей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7376" y="1027529"/>
            <a:ext cx="4164623" cy="5338102"/>
          </a:xfrm>
          <a:prstGeom prst="rect">
            <a:avLst/>
          </a:prstGeom>
          <a:solidFill>
            <a:srgbClr val="C7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85426" y="58547"/>
            <a:ext cx="100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  <a:hlinkClick r:id="rId3"/>
              </a:rPr>
              <a:t>Цифровой банк заданий по функциональной грамотности.</a:t>
            </a:r>
          </a:p>
          <a:p>
            <a:pPr lvl="0"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  <a:hlinkClick r:id="rId3"/>
              </a:rPr>
              <a:t>Удобно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  <a:hlinkClick r:id="rId3"/>
              </a:rPr>
              <a:t>, доступно, эффективно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68B4845D-D2BD-B34E-90D8-94F11BE92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327" t="22060" r="31655" b="20078"/>
          <a:stretch/>
        </p:blipFill>
        <p:spPr>
          <a:xfrm>
            <a:off x="4574604" y="3922489"/>
            <a:ext cx="3328847" cy="2076386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447278" y="1569282"/>
            <a:ext cx="74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Задания на формирование функциональной грамотности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для</a:t>
            </a:r>
            <a:r>
              <a:rPr lang="ru-RU" sz="1600" dirty="0"/>
              <a:t> учеников </a:t>
            </a:r>
            <a:r>
              <a:rPr lang="ru-RU" sz="1600" dirty="0" smtClean="0"/>
              <a:t>1—9</a:t>
            </a:r>
            <a:r>
              <a:rPr lang="ru-RU" sz="1600" dirty="0"/>
              <a:t> классов от авторов, занимающихся программой оценки </a:t>
            </a:r>
            <a:r>
              <a:rPr lang="en-GB" sz="1600" b="1" i="0" dirty="0">
                <a:solidFill>
                  <a:srgbClr val="2E3847"/>
                </a:solidFill>
                <a:effectLst/>
              </a:rPr>
              <a:t>PISA</a:t>
            </a:r>
            <a:r>
              <a:rPr lang="ru-RU" sz="1600" b="1" i="0" dirty="0" smtClean="0">
                <a:solidFill>
                  <a:srgbClr val="2E3847"/>
                </a:solidFill>
                <a:effectLst/>
              </a:rPr>
              <a:t>.</a:t>
            </a:r>
            <a:endParaRPr lang="ru-RU" sz="1600" b="1" i="0" dirty="0">
              <a:solidFill>
                <a:srgbClr val="2E3847"/>
              </a:solidFill>
              <a:effectLst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1538707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>
                <a:effectLst/>
              </a:rPr>
              <a:t>Каждое задание представлено в виде ситуации с </a:t>
            </a:r>
            <a:r>
              <a:rPr lang="ru-RU" sz="1400" i="0" dirty="0" smtClean="0">
                <a:effectLst/>
              </a:rPr>
              <a:t>тремя </a:t>
            </a:r>
            <a:r>
              <a:rPr lang="ru-RU" sz="1400" i="0" dirty="0">
                <a:effectLst/>
              </a:rPr>
              <a:t>уровнями </a:t>
            </a:r>
            <a:r>
              <a:rPr lang="ru-RU" sz="1400" i="0" dirty="0" smtClean="0">
                <a:effectLst/>
              </a:rPr>
              <a:t>сложности</a:t>
            </a:r>
            <a:endParaRPr lang="x-none" sz="1400" dirty="0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3507415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/>
              <a:t>учеников </a:t>
            </a:r>
            <a:r>
              <a:rPr lang="ru-RU" sz="1400" b="1" i="0" dirty="0" smtClean="0">
                <a:effectLst/>
              </a:rPr>
              <a:t>1—4 </a:t>
            </a:r>
            <a:r>
              <a:rPr lang="ru-RU" sz="1400" b="1" i="0" dirty="0">
                <a:effectLst/>
              </a:rPr>
              <a:t>классов </a:t>
            </a:r>
            <a:r>
              <a:rPr lang="ru-RU" sz="1400" b="1" i="0" dirty="0" smtClean="0">
                <a:effectLst/>
              </a:rPr>
              <a:t> </a:t>
            </a:r>
            <a:r>
              <a:rPr lang="ru-RU" sz="1400" i="0" dirty="0" smtClean="0">
                <a:effectLst/>
              </a:rPr>
              <a:t>направлены </a:t>
            </a:r>
            <a:r>
              <a:rPr lang="ru-RU" sz="1400" i="0" dirty="0">
                <a:effectLst/>
              </a:rPr>
              <a:t>на отработку метапредметных </a:t>
            </a:r>
            <a:r>
              <a:rPr lang="ru-RU" sz="1400" i="0" dirty="0" smtClean="0">
                <a:effectLst/>
              </a:rPr>
              <a:t>навыков</a:t>
            </a:r>
            <a:endParaRPr lang="ru-RU" sz="1400" i="0" dirty="0">
              <a:effectLst/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:a16="http://schemas.microsoft.com/office/drawing/2014/main" id="{0EC3C284-5A70-6E41-9350-128CD9A3B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1680" y="1594042"/>
            <a:ext cx="648642" cy="648642"/>
          </a:xfrm>
          <a:prstGeom prst="rect">
            <a:avLst/>
          </a:prstGeom>
          <a:solidFill>
            <a:srgbClr val="C7E8FE"/>
          </a:solidFill>
        </p:spPr>
      </p:pic>
      <p:pic>
        <p:nvPicPr>
          <p:cNvPr id="33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9725" y="3922489"/>
            <a:ext cx="4152772" cy="2076386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466352" y="2420442"/>
            <a:ext cx="7255206" cy="110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Более 500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заданий,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банк постоянно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пополняется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Охватывает все основные предметы школьной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программы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Полнофункциональный </a:t>
            </a:r>
            <a:r>
              <a:rPr lang="ru-RU" sz="1400" dirty="0"/>
              <a:t>тренажер, который имитирует задания </a:t>
            </a:r>
            <a:r>
              <a:rPr lang="en-US" sz="1400" dirty="0" smtClean="0"/>
              <a:t>PISA</a:t>
            </a:r>
            <a:endParaRPr lang="ru-RU" sz="1400" dirty="0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107689" y="1142815"/>
            <a:ext cx="3023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Задания</a:t>
            </a:r>
            <a:endParaRPr lang="ru-RU" sz="1400" b="1" i="0" dirty="0">
              <a:effectLst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4599491"/>
            <a:ext cx="3023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i="0" dirty="0" smtClean="0">
                <a:effectLst/>
              </a:rPr>
              <a:t>Для </a:t>
            </a:r>
            <a:r>
              <a:rPr lang="ru-RU" sz="1400" i="0" dirty="0">
                <a:effectLst/>
              </a:rPr>
              <a:t>учеников </a:t>
            </a:r>
            <a:r>
              <a:rPr lang="ru-RU" sz="1400" b="1" i="0" dirty="0" smtClean="0">
                <a:effectLst/>
              </a:rPr>
              <a:t>5—9 </a:t>
            </a:r>
            <a:r>
              <a:rPr lang="ru-RU" sz="1400" b="1" i="0" dirty="0">
                <a:effectLst/>
              </a:rPr>
              <a:t>классов </a:t>
            </a:r>
            <a:r>
              <a:rPr lang="ru-RU" sz="1400" i="0" dirty="0">
                <a:effectLst/>
              </a:rPr>
              <a:t>направлены на развитие: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ч</a:t>
            </a:r>
            <a:r>
              <a:rPr lang="ru-RU" sz="1400" i="0" dirty="0">
                <a:effectLst/>
              </a:rPr>
              <a:t>итательской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м</a:t>
            </a:r>
            <a:r>
              <a:rPr lang="ru-RU" sz="1400" i="0" dirty="0">
                <a:effectLst/>
              </a:rPr>
              <a:t>атематической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е</a:t>
            </a:r>
            <a:r>
              <a:rPr lang="ru-RU" sz="1400" i="0" dirty="0" smtClean="0">
                <a:effectLst/>
              </a:rPr>
              <a:t>стественно-научной </a:t>
            </a:r>
            <a:r>
              <a:rPr lang="ru-RU" sz="1400" i="0" dirty="0">
                <a:effectLst/>
              </a:rPr>
              <a:t>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i="0" dirty="0">
                <a:effectLst/>
              </a:rPr>
              <a:t>креативного </a:t>
            </a:r>
            <a:r>
              <a:rPr lang="ru-RU" sz="1400" i="0" dirty="0" smtClean="0">
                <a:effectLst/>
              </a:rPr>
              <a:t>мышления</a:t>
            </a:r>
            <a:endParaRPr lang="ru-RU" sz="1400" i="0" dirty="0">
              <a:effectLst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2630783"/>
            <a:ext cx="302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 smtClean="0">
                <a:effectLst/>
              </a:rPr>
              <a:t>Разработано </a:t>
            </a:r>
            <a:r>
              <a:rPr lang="ru-RU" sz="1400" dirty="0" smtClean="0"/>
              <a:t>более</a:t>
            </a:r>
            <a:r>
              <a:rPr lang="ru-RU" sz="1400" i="0" dirty="0">
                <a:effectLst/>
              </a:rPr>
              <a:t> 10 различных типов и форматов </a:t>
            </a:r>
            <a:r>
              <a:rPr lang="ru-RU" sz="1400" i="0" dirty="0" smtClean="0">
                <a:effectLst/>
              </a:rPr>
              <a:t>заданий</a:t>
            </a:r>
            <a:endParaRPr lang="x-none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48499" y="2581320"/>
            <a:ext cx="695004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885" y="3577507"/>
            <a:ext cx="646232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885" y="4648453"/>
            <a:ext cx="646232" cy="646232"/>
          </a:xfrm>
          <a:prstGeom prst="rect">
            <a:avLst/>
          </a:prstGeom>
        </p:spPr>
      </p:pic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5426" y="60566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Прямоугольник 402"/>
          <p:cNvSpPr/>
          <p:nvPr/>
        </p:nvSpPr>
        <p:spPr>
          <a:xfrm>
            <a:off x="240697" y="3908767"/>
            <a:ext cx="11765118" cy="2544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1" name="Rectangle 9"/>
          <p:cNvSpPr>
            <a:spLocks noChangeArrowheads="1"/>
          </p:cNvSpPr>
          <p:nvPr/>
        </p:nvSpPr>
        <p:spPr bwMode="auto">
          <a:xfrm>
            <a:off x="6165263" y="1215989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40A7E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8" name="Rectangle 9"/>
          <p:cNvSpPr>
            <a:spLocks noChangeArrowheads="1"/>
          </p:cNvSpPr>
          <p:nvPr/>
        </p:nvSpPr>
        <p:spPr bwMode="auto">
          <a:xfrm>
            <a:off x="6165263" y="1189409"/>
            <a:ext cx="2626106" cy="1018992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9" name="Rectangle 9"/>
          <p:cNvSpPr>
            <a:spLocks noChangeArrowheads="1"/>
          </p:cNvSpPr>
          <p:nvPr/>
        </p:nvSpPr>
        <p:spPr bwMode="auto">
          <a:xfrm>
            <a:off x="423538" y="1229494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9" name="Rectangle 9"/>
          <p:cNvSpPr>
            <a:spLocks noChangeArrowheads="1"/>
          </p:cNvSpPr>
          <p:nvPr/>
        </p:nvSpPr>
        <p:spPr bwMode="auto">
          <a:xfrm>
            <a:off x="416089" y="1229494"/>
            <a:ext cx="2626106" cy="1018992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91795" y="262939"/>
            <a:ext cx="8131567" cy="38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Ключевые приоритеты </a:t>
            </a:r>
            <a:r>
              <a:rPr lang="ru-RU" sz="2133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системы образования </a:t>
            </a: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РФ</a:t>
            </a:r>
            <a:endParaRPr kumimoji="0" lang="ru-RU" sz="2133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47107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65" y="400218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Прямоугольник 34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4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48" y="400218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4065563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72" y="4035146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" name="Rectangle 9"/>
          <p:cNvSpPr>
            <a:spLocks noChangeArrowheads="1"/>
          </p:cNvSpPr>
          <p:nvPr/>
        </p:nvSpPr>
        <p:spPr bwMode="auto">
          <a:xfrm>
            <a:off x="3290676" y="1215991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43D1A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6149574" y="2519338"/>
            <a:ext cx="2626106" cy="5547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Безопасное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использование цифровых технологий 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407849" y="2489814"/>
            <a:ext cx="2626106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Единство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учебной и воспитательной деятельности 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3282436" y="2278066"/>
            <a:ext cx="2626106" cy="1222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Развитие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личностных качеств для адаптации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изменяющимся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условиям социальной и природной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среды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6" name="Rectangle 9"/>
          <p:cNvSpPr>
            <a:spLocks noChangeArrowheads="1"/>
          </p:cNvSpPr>
          <p:nvPr/>
        </p:nvSpPr>
        <p:spPr bwMode="auto">
          <a:xfrm>
            <a:off x="3274989" y="1222812"/>
            <a:ext cx="2626106" cy="1012171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9" name="Freeform 53"/>
          <p:cNvSpPr>
            <a:spLocks noEditPoints="1"/>
          </p:cNvSpPr>
          <p:nvPr/>
        </p:nvSpPr>
        <p:spPr bwMode="auto">
          <a:xfrm>
            <a:off x="4306145" y="1473608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1" name="Rectangle 9"/>
          <p:cNvSpPr>
            <a:spLocks noChangeArrowheads="1"/>
          </p:cNvSpPr>
          <p:nvPr/>
        </p:nvSpPr>
        <p:spPr bwMode="auto">
          <a:xfrm>
            <a:off x="8941535" y="1207281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9ED44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2" name="Rectangle 9"/>
          <p:cNvSpPr>
            <a:spLocks noChangeArrowheads="1"/>
          </p:cNvSpPr>
          <p:nvPr/>
        </p:nvSpPr>
        <p:spPr bwMode="auto">
          <a:xfrm>
            <a:off x="8941535" y="1207281"/>
            <a:ext cx="2626106" cy="1018992"/>
          </a:xfrm>
          <a:prstGeom prst="rect">
            <a:avLst/>
          </a:prstGeom>
          <a:solidFill>
            <a:srgbClr val="9ED442"/>
          </a:solidFill>
          <a:ln>
            <a:solidFill>
              <a:srgbClr val="9ED44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8941535" y="2508565"/>
            <a:ext cx="2626106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Единые стандарты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образовательного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пространства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7" name="Freeform 50"/>
          <p:cNvSpPr>
            <a:spLocks noEditPoints="1"/>
          </p:cNvSpPr>
          <p:nvPr/>
        </p:nvSpPr>
        <p:spPr bwMode="auto">
          <a:xfrm>
            <a:off x="10075313" y="1443591"/>
            <a:ext cx="492485" cy="542969"/>
          </a:xfrm>
          <a:custGeom>
            <a:avLst/>
            <a:gdLst>
              <a:gd name="T0" fmla="*/ 485 w 716"/>
              <a:gd name="T1" fmla="*/ 614 h 752"/>
              <a:gd name="T2" fmla="*/ 465 w 716"/>
              <a:gd name="T3" fmla="*/ 624 h 752"/>
              <a:gd name="T4" fmla="*/ 465 w 716"/>
              <a:gd name="T5" fmla="*/ 680 h 752"/>
              <a:gd name="T6" fmla="*/ 394 w 716"/>
              <a:gd name="T7" fmla="*/ 680 h 752"/>
              <a:gd name="T8" fmla="*/ 394 w 716"/>
              <a:gd name="T9" fmla="*/ 483 h 752"/>
              <a:gd name="T10" fmla="*/ 523 w 716"/>
              <a:gd name="T11" fmla="*/ 387 h 752"/>
              <a:gd name="T12" fmla="*/ 480 w 716"/>
              <a:gd name="T13" fmla="*/ 329 h 752"/>
              <a:gd name="T14" fmla="*/ 358 w 716"/>
              <a:gd name="T15" fmla="*/ 421 h 752"/>
              <a:gd name="T16" fmla="*/ 236 w 716"/>
              <a:gd name="T17" fmla="*/ 329 h 752"/>
              <a:gd name="T18" fmla="*/ 193 w 716"/>
              <a:gd name="T19" fmla="*/ 387 h 752"/>
              <a:gd name="T20" fmla="*/ 322 w 716"/>
              <a:gd name="T21" fmla="*/ 483 h 752"/>
              <a:gd name="T22" fmla="*/ 322 w 716"/>
              <a:gd name="T23" fmla="*/ 680 h 752"/>
              <a:gd name="T24" fmla="*/ 250 w 716"/>
              <a:gd name="T25" fmla="*/ 680 h 752"/>
              <a:gd name="T26" fmla="*/ 250 w 716"/>
              <a:gd name="T27" fmla="*/ 624 h 752"/>
              <a:gd name="T28" fmla="*/ 231 w 716"/>
              <a:gd name="T29" fmla="*/ 614 h 752"/>
              <a:gd name="T30" fmla="*/ 71 w 716"/>
              <a:gd name="T31" fmla="*/ 358 h 752"/>
              <a:gd name="T32" fmla="*/ 358 w 716"/>
              <a:gd name="T33" fmla="*/ 71 h 752"/>
              <a:gd name="T34" fmla="*/ 644 w 716"/>
              <a:gd name="T35" fmla="*/ 358 h 752"/>
              <a:gd name="T36" fmla="*/ 485 w 716"/>
              <a:gd name="T37" fmla="*/ 614 h 752"/>
              <a:gd name="T38" fmla="*/ 358 w 716"/>
              <a:gd name="T39" fmla="*/ 0 h 752"/>
              <a:gd name="T40" fmla="*/ 0 w 716"/>
              <a:gd name="T41" fmla="*/ 358 h 752"/>
              <a:gd name="T42" fmla="*/ 179 w 716"/>
              <a:gd name="T43" fmla="*/ 668 h 752"/>
              <a:gd name="T44" fmla="*/ 179 w 716"/>
              <a:gd name="T45" fmla="*/ 752 h 752"/>
              <a:gd name="T46" fmla="*/ 537 w 716"/>
              <a:gd name="T47" fmla="*/ 752 h 752"/>
              <a:gd name="T48" fmla="*/ 537 w 716"/>
              <a:gd name="T49" fmla="*/ 668 h 752"/>
              <a:gd name="T50" fmla="*/ 716 w 716"/>
              <a:gd name="T51" fmla="*/ 358 h 752"/>
              <a:gd name="T52" fmla="*/ 358 w 716"/>
              <a:gd name="T5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6" h="752">
                <a:moveTo>
                  <a:pt x="485" y="614"/>
                </a:moveTo>
                <a:lnTo>
                  <a:pt x="465" y="624"/>
                </a:lnTo>
                <a:lnTo>
                  <a:pt x="465" y="680"/>
                </a:lnTo>
                <a:lnTo>
                  <a:pt x="394" y="680"/>
                </a:lnTo>
                <a:lnTo>
                  <a:pt x="394" y="483"/>
                </a:lnTo>
                <a:lnTo>
                  <a:pt x="523" y="387"/>
                </a:lnTo>
                <a:lnTo>
                  <a:pt x="480" y="329"/>
                </a:lnTo>
                <a:lnTo>
                  <a:pt x="358" y="421"/>
                </a:lnTo>
                <a:lnTo>
                  <a:pt x="236" y="329"/>
                </a:lnTo>
                <a:lnTo>
                  <a:pt x="193" y="387"/>
                </a:lnTo>
                <a:lnTo>
                  <a:pt x="322" y="483"/>
                </a:lnTo>
                <a:lnTo>
                  <a:pt x="322" y="680"/>
                </a:lnTo>
                <a:lnTo>
                  <a:pt x="250" y="680"/>
                </a:lnTo>
                <a:lnTo>
                  <a:pt x="250" y="624"/>
                </a:lnTo>
                <a:lnTo>
                  <a:pt x="231" y="614"/>
                </a:lnTo>
                <a:cubicBezTo>
                  <a:pt x="132" y="566"/>
                  <a:pt x="71" y="467"/>
                  <a:pt x="71" y="358"/>
                </a:cubicBezTo>
                <a:cubicBezTo>
                  <a:pt x="71" y="200"/>
                  <a:pt x="200" y="71"/>
                  <a:pt x="358" y="71"/>
                </a:cubicBezTo>
                <a:cubicBezTo>
                  <a:pt x="516" y="71"/>
                  <a:pt x="644" y="200"/>
                  <a:pt x="644" y="358"/>
                </a:cubicBezTo>
                <a:cubicBezTo>
                  <a:pt x="644" y="467"/>
                  <a:pt x="583" y="566"/>
                  <a:pt x="485" y="614"/>
                </a:cubicBezTo>
                <a:close/>
                <a:moveTo>
                  <a:pt x="358" y="0"/>
                </a:moveTo>
                <a:cubicBezTo>
                  <a:pt x="160" y="0"/>
                  <a:pt x="0" y="160"/>
                  <a:pt x="0" y="358"/>
                </a:cubicBezTo>
                <a:cubicBezTo>
                  <a:pt x="0" y="487"/>
                  <a:pt x="68" y="604"/>
                  <a:pt x="179" y="668"/>
                </a:cubicBezTo>
                <a:lnTo>
                  <a:pt x="179" y="752"/>
                </a:lnTo>
                <a:lnTo>
                  <a:pt x="537" y="752"/>
                </a:lnTo>
                <a:lnTo>
                  <a:pt x="537" y="668"/>
                </a:lnTo>
                <a:cubicBezTo>
                  <a:pt x="648" y="604"/>
                  <a:pt x="716" y="487"/>
                  <a:pt x="716" y="358"/>
                </a:cubicBezTo>
                <a:cubicBezTo>
                  <a:pt x="716" y="160"/>
                  <a:pt x="555" y="0"/>
                  <a:pt x="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8" name="Rectangle 51"/>
          <p:cNvSpPr>
            <a:spLocks noChangeArrowheads="1"/>
          </p:cNvSpPr>
          <p:nvPr/>
        </p:nvSpPr>
        <p:spPr bwMode="auto">
          <a:xfrm>
            <a:off x="10198436" y="2007877"/>
            <a:ext cx="246243" cy="536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9" name="Freeform 41"/>
          <p:cNvSpPr>
            <a:spLocks/>
          </p:cNvSpPr>
          <p:nvPr/>
        </p:nvSpPr>
        <p:spPr bwMode="auto">
          <a:xfrm>
            <a:off x="1415151" y="1509781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390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81" y="405836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220445" y="4940627"/>
            <a:ext cx="194932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Федеральный закон от 31.07.2020 №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304-ФЗ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внесении изменений в Федеральный закон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«Об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образовании в Российской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Федерации»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вопросам воспитания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обучающихся»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0008" y="4940627"/>
            <a:ext cx="168523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Указ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 национальных целях развития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Российской Федерации на период до 2030 года»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 21.07.2020 </a:t>
            </a:r>
          </a:p>
        </p:txBody>
      </p:sp>
      <p:sp>
        <p:nvSpPr>
          <p:cNvPr id="391" name="Freeform 55"/>
          <p:cNvSpPr>
            <a:spLocks noEditPoints="1"/>
          </p:cNvSpPr>
          <p:nvPr/>
        </p:nvSpPr>
        <p:spPr bwMode="auto">
          <a:xfrm>
            <a:off x="7184026" y="148504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59597" y="4868539"/>
            <a:ext cx="182626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Приказ Министерства просвещения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РФ от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31.05.2021 № 286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 утверждении федерального государственного образовательного стандарта начального общего образования»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91062" y="4880605"/>
            <a:ext cx="167789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Приказ Министерства просвещения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РФ от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31.05.2021 № 287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 утверждении федерального государственного образовательного стандарта основного общего образования»</a:t>
            </a:r>
          </a:p>
        </p:txBody>
      </p:sp>
      <p:sp>
        <p:nvSpPr>
          <p:cNvPr id="392" name="Прямоугольник 391"/>
          <p:cNvSpPr/>
          <p:nvPr/>
        </p:nvSpPr>
        <p:spPr>
          <a:xfrm>
            <a:off x="4374972" y="4908954"/>
            <a:ext cx="17794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Распоряжение Правительства РФ от 29.05.2015 г. № 996-р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Стратегия развития воспитания в Российской Федерации на период до 2025 г.  </a:t>
            </a:r>
          </a:p>
        </p:txBody>
      </p:sp>
      <p:pic>
        <p:nvPicPr>
          <p:cNvPr id="394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28" y="4010570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Прямоугольник 394"/>
          <p:cNvSpPr/>
          <p:nvPr/>
        </p:nvSpPr>
        <p:spPr>
          <a:xfrm>
            <a:off x="10274156" y="4908954"/>
            <a:ext cx="16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Паспорт стратегии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«Цифровая трансформация образования»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15.07.2021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6" name="Прямая соединительная линия 395"/>
          <p:cNvCxnSpPr/>
          <p:nvPr/>
        </p:nvCxnSpPr>
        <p:spPr>
          <a:xfrm flipV="1">
            <a:off x="330008" y="3275115"/>
            <a:ext cx="0" cy="4426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/>
          <p:cNvCxnSpPr/>
          <p:nvPr/>
        </p:nvCxnSpPr>
        <p:spPr>
          <a:xfrm>
            <a:off x="313532" y="3266875"/>
            <a:ext cx="115330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Прямая соединительная линия 397"/>
          <p:cNvCxnSpPr/>
          <p:nvPr/>
        </p:nvCxnSpPr>
        <p:spPr>
          <a:xfrm flipV="1">
            <a:off x="11702120" y="3218082"/>
            <a:ext cx="0" cy="4426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Прямая соединительная линия 398"/>
          <p:cNvCxnSpPr/>
          <p:nvPr/>
        </p:nvCxnSpPr>
        <p:spPr>
          <a:xfrm>
            <a:off x="11603264" y="3226318"/>
            <a:ext cx="115330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единительная линия 399"/>
          <p:cNvCxnSpPr/>
          <p:nvPr/>
        </p:nvCxnSpPr>
        <p:spPr>
          <a:xfrm flipV="1">
            <a:off x="313532" y="3660693"/>
            <a:ext cx="11405062" cy="570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853" y="485751"/>
            <a:ext cx="1147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93058" y="1677982"/>
            <a:ext cx="338048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котором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собраны материалы в  помощь учителям и родителям для 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обучения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Обмен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лучшими практиками, их апробация и распространение в сотрудничестве с органами управления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9" y="6539934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4713372" y="3828975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50" y="3842483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42862" y="12546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40" dirty="0" smtClean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  <a:t>ЖЕЛАЮ ТВОРЧЕСКИХ УСПЕХОВ!</a:t>
            </a:r>
            <a:br>
              <a:rPr lang="ru-RU" sz="3200" b="1" spc="-40" dirty="0" smtClean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3200" b="1" spc="-40" dirty="0">
              <a:solidFill>
                <a:srgbClr val="2A3393"/>
              </a:solidFill>
              <a:latin typeface="+mn-lt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0"/>
            <a:ext cx="12106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2854" y="2292618"/>
            <a:ext cx="5601160" cy="10402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 методической поддержки педагогов и ОО</a:t>
            </a:r>
          </a:p>
          <a:p>
            <a:r>
              <a:rPr lang="ru-RU" sz="1400" dirty="0" smtClean="0"/>
              <a:t>Ведущий методист по математике </a:t>
            </a:r>
            <a:r>
              <a:rPr lang="ru-RU" sz="1400" b="1" dirty="0" smtClean="0"/>
              <a:t>Зубкова Екатерина Дмитриевна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 телефон 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(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919) 839-05-78</a:t>
            </a:r>
          </a:p>
          <a:p>
            <a:pPr defTabSz="914377">
              <a:lnSpc>
                <a:spcPct val="120000"/>
              </a:lnSpc>
              <a:defRPr/>
            </a:pPr>
            <a:r>
              <a:rPr lang="en-US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EZubkova@prosv.ru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09470" y="5072598"/>
            <a:ext cx="7196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Уважаемые коллеги!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Заинтересовавшие вас </a:t>
            </a: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особия вы можете приобрести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нашем интернет-магазине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13"/>
              </a:rPr>
              <a:t>shop.prosv.ru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 скидкой 10%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промокоду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WEBPROSV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9129" y="220193"/>
            <a:ext cx="10029387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Функциональная грамотность в контексте национального проекта «Образование»</a:t>
            </a: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950856" y="2724836"/>
            <a:ext cx="5361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путем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развития человеческого потенциала как основного фактора экономического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развития</a:t>
            </a:r>
          </a:p>
          <a:p>
            <a:pPr algn="just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хождение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Российской Федерации в число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десяти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ведущих стран мира по качеству общего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образования</a:t>
            </a:r>
          </a:p>
          <a:p>
            <a:pPr algn="just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415" y="2254357"/>
            <a:ext cx="5321805" cy="3695288"/>
            <a:chOff x="440415" y="2254357"/>
            <a:chExt cx="5321805" cy="3695288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15" y="2254357"/>
              <a:ext cx="5321805" cy="3695288"/>
            </a:xfrm>
            <a:prstGeom prst="rect">
              <a:avLst/>
            </a:prstGeom>
            <a:noFill/>
            <a:extLst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15" y="3981144"/>
              <a:ext cx="246200" cy="3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82214" y="6295250"/>
            <a:ext cx="666953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указа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«О национальных целях развития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Российской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Федерации на период до 2030 года» от 21.07.2020</a:t>
            </a:r>
          </a:p>
        </p:txBody>
      </p: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1461" y="97724"/>
            <a:ext cx="10029387" cy="65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Международные рейтинги качества систем образования</a:t>
            </a:r>
          </a:p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опираются на данные исследований PIRLS, TIMSS и PISA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06773"/>
              </p:ext>
            </p:extLst>
          </p:nvPr>
        </p:nvGraphicFramePr>
        <p:xfrm>
          <a:off x="234572" y="1730126"/>
          <a:ext cx="11679951" cy="413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Освоение основ чтения в целях: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приобретения читательского литературного опыта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освоения и использования информации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PIRLS</a:t>
                      </a: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800" b="0" kern="120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4 класс, один раз в 5 лет,</a:t>
                      </a: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2001, 2006, 2011, 2016, 2021, 2026… 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Освоение основ математики и естественно-научных предметов: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всех общеобразовательных курсов (4, 8 классы)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углублённых курсов математики и физики (11 класс)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TIMSS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4, 8 и 11 классы, один раз в 4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1995,…, 2015, 2019, 2023, 2027…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defRPr/>
                      </a:pPr>
                      <a:r>
                        <a:rPr lang="ru-RU" sz="1800" b="1" kern="120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функциональной грамотности, навыков разрешения проблем, глобальных компетенций, креативного мышления</a:t>
                      </a:r>
                      <a:endParaRPr lang="ru-RU" sz="1800" b="1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PISA</a:t>
                      </a: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8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15-летние обучающиеся, один раз в 3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2000,…, 2015, 2018, 2022, </a:t>
                      </a:r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202</a:t>
                      </a: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5…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330744" y="2093446"/>
            <a:ext cx="992511" cy="692473"/>
            <a:chOff x="3172" y="1756"/>
            <a:chExt cx="1336" cy="808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67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68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9" name="Group 209"/>
          <p:cNvGrpSpPr>
            <a:grpSpLocks noChangeAspect="1"/>
          </p:cNvGrpSpPr>
          <p:nvPr/>
        </p:nvGrpSpPr>
        <p:grpSpPr bwMode="auto">
          <a:xfrm>
            <a:off x="321687" y="3492791"/>
            <a:ext cx="1034547" cy="658348"/>
            <a:chOff x="97" y="2164"/>
            <a:chExt cx="792" cy="504"/>
          </a:xfrm>
        </p:grpSpPr>
        <p:sp>
          <p:nvSpPr>
            <p:cNvPr id="270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1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2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3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4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5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6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7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8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9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0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1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2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3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4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5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6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7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8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9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0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1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2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3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4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5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6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7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8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9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0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1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2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3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4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5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6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7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9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0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1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2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3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4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5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6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7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8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9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0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1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3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6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7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8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1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2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3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4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5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6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7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8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9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0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1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2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3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4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5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6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7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8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9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2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3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9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3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1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3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4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6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7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378" name="Рисунок 377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564" y="4838098"/>
            <a:ext cx="1220376" cy="7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124883"/>
            <a:ext cx="10029387" cy="64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Международные рейтинги качества систем образования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опираются на данные исследований PIRLS, TIMSS и PISA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Прямоугольник 349"/>
          <p:cNvSpPr/>
          <p:nvPr/>
        </p:nvSpPr>
        <p:spPr>
          <a:xfrm>
            <a:off x="4111749" y="6453502"/>
            <a:ext cx="68175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спользованы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РФ в международных сравнительных исследованиях, рук. Г.С. Ковалёва</a:t>
            </a:r>
          </a:p>
        </p:txBody>
      </p:sp>
      <p:pic>
        <p:nvPicPr>
          <p:cNvPr id="3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90" y="1713380"/>
            <a:ext cx="3920369" cy="24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86" y="3460230"/>
            <a:ext cx="4235982" cy="24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" y="1713380"/>
            <a:ext cx="4175671" cy="24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" name="Прямоугольник 355"/>
          <p:cNvSpPr/>
          <p:nvPr/>
        </p:nvSpPr>
        <p:spPr>
          <a:xfrm>
            <a:off x="-3051" y="1033688"/>
            <a:ext cx="121919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российских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исследованиях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90058"/>
            <a:ext cx="10029387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Общероссийская оценка по модели </a:t>
            </a:r>
            <a:r>
              <a:rPr lang="ru-RU" sz="2133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PISA </a:t>
            </a:r>
            <a:endParaRPr lang="ru-RU" sz="2133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24927" y="414827"/>
            <a:ext cx="5588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 N 219, РОСОБРНАДЗОРА приказ N 590, от 06.05.2019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79801"/>
              </p:ext>
            </p:extLst>
          </p:nvPr>
        </p:nvGraphicFramePr>
        <p:xfrm>
          <a:off x="8217367" y="953812"/>
          <a:ext cx="3341087" cy="527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0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Магаданская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Чукотский автономный округ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Оренбургская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Мордовия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Новгородская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Архангельская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Псковская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Карачаево-Черкесская Республика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Хакасия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Ханты-Мансийский автономный округ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Москва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Костромская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Ростовская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5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Крым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3" name="TextBox 72"/>
          <p:cNvSpPr txBox="1"/>
          <p:nvPr/>
        </p:nvSpPr>
        <p:spPr>
          <a:xfrm>
            <a:off x="445459" y="953812"/>
            <a:ext cx="7230697" cy="467820"/>
          </a:xfrm>
          <a:prstGeom prst="rect">
            <a:avLst/>
          </a:prstGeom>
          <a:noFill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29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Оценка качества образования на основе практики 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международных исследований</a:t>
            </a:r>
            <a:endParaRPr lang="ru-RU" sz="1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394658" y="1454748"/>
            <a:ext cx="7332297" cy="27546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каждом регионе — репрезентативная выборка, от 75 до 150    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 образовательных организаций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Срок проведения: сентябрь—октябрь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Школьники в возрасте от 15 лет и 3 месяцев до 16 лет и 2 месяцев</a:t>
            </a:r>
          </a:p>
          <a:p>
            <a:pPr>
              <a:spcAft>
                <a:spcPts val="600"/>
              </a:spcAft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(с 7-ого класса)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Оценка проводится на компьютерах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процессе проведения в аудитории присутствует не менее 2 организаторов</a:t>
            </a:r>
          </a:p>
          <a:p>
            <a:pPr>
              <a:spcAft>
                <a:spcPts val="600"/>
              </a:spcAft>
            </a:pP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746" y="4090815"/>
            <a:ext cx="4337257" cy="3995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формируются группы субъектов: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286793" y="4758244"/>
            <a:ext cx="7093157" cy="89255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Схожие размеры групп по количеству обучающихся.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Представительство всех федеральных округов.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Представительство «сельских» и «городских» регионов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5026" y="6470959"/>
            <a:ext cx="67302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материалам ФЕДЕРАЛЬНОЙ СЛУЖБЫ ПО НАДЗОРУ В СФЕРЕ 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val="37330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124883"/>
            <a:ext cx="10029387" cy="37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Концептуальная рамка оценки функциональной грамотности в исследовании  </a:t>
            </a:r>
            <a:r>
              <a:rPr lang="ru-RU" sz="2133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PISA</a:t>
            </a:r>
            <a:r>
              <a:rPr lang="ru-RU" sz="2130" b="1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</a:t>
            </a:r>
            <a:endParaRPr lang="ru-RU" sz="2130" b="1" spc="-20" dirty="0">
              <a:solidFill>
                <a:srgbClr val="2D2B8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4716" y="1705561"/>
            <a:ext cx="2991124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7" name="Овал 26"/>
          <p:cNvSpPr/>
          <p:nvPr/>
        </p:nvSpPr>
        <p:spPr>
          <a:xfrm>
            <a:off x="5667313" y="3178955"/>
            <a:ext cx="3156890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32" name="Прямая со стрелкой 31"/>
          <p:cNvCxnSpPr/>
          <p:nvPr/>
        </p:nvCxnSpPr>
        <p:spPr>
          <a:xfrm flipH="1" flipV="1">
            <a:off x="2959072" y="2308488"/>
            <a:ext cx="1160970" cy="142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798443" y="3132252"/>
            <a:ext cx="1321599" cy="58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074804" y="3743323"/>
            <a:ext cx="1045238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033536" y="2274506"/>
            <a:ext cx="1660137" cy="45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Разделы математики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07897" y="2966563"/>
            <a:ext cx="2130457" cy="60664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Цели чтения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73657" y="4790863"/>
            <a:ext cx="2207370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ресурсы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среда,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7245758" y="1569660"/>
            <a:ext cx="1432134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245758" y="1949677"/>
            <a:ext cx="2527899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5" idx="1"/>
          </p:cNvCxnSpPr>
          <p:nvPr/>
        </p:nvCxnSpPr>
        <p:spPr>
          <a:xfrm>
            <a:off x="7210717" y="2101002"/>
            <a:ext cx="822819" cy="40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" idx="6"/>
            <a:endCxn id="36" idx="1"/>
          </p:cNvCxnSpPr>
          <p:nvPr/>
        </p:nvCxnSpPr>
        <p:spPr>
          <a:xfrm flipV="1">
            <a:off x="8824203" y="3269886"/>
            <a:ext cx="883694" cy="13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7" idx="6"/>
            <a:endCxn id="37" idx="1"/>
          </p:cNvCxnSpPr>
          <p:nvPr/>
        </p:nvCxnSpPr>
        <p:spPr>
          <a:xfrm>
            <a:off x="8824203" y="4648150"/>
            <a:ext cx="949454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7" idx="6"/>
          </p:cNvCxnSpPr>
          <p:nvPr/>
        </p:nvCxnSpPr>
        <p:spPr>
          <a:xfrm flipV="1">
            <a:off x="8824203" y="4295639"/>
            <a:ext cx="883694" cy="35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80430" y="3877698"/>
            <a:ext cx="3127992" cy="1453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давать научные объяснения,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применять естественно-научные методы исследования,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31531" y="2182108"/>
            <a:ext cx="19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Содержательная 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модель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46235" y="4312941"/>
            <a:ext cx="157690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Контексты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или ситуации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85625" y="959447"/>
            <a:ext cx="2612901" cy="135343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Работать с информацией: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находить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 извлекать,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осмысливать и оценивать,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793727" y="1590865"/>
            <a:ext cx="1945670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Естественно-научные предметы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Методология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82380" y="2415409"/>
            <a:ext cx="2612901" cy="135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747934" y="3661828"/>
            <a:ext cx="2127295" cy="995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 индивидуума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социума,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072834" y="1116095"/>
            <a:ext cx="1660137" cy="4535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Типы текста</a:t>
            </a:r>
          </a:p>
        </p:txBody>
      </p:sp>
      <p:sp>
        <p:nvSpPr>
          <p:cNvPr id="69" name="Овал 68"/>
          <p:cNvSpPr/>
          <p:nvPr/>
        </p:nvSpPr>
        <p:spPr>
          <a:xfrm>
            <a:off x="3770702" y="3229321"/>
            <a:ext cx="3083631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70" name="Прямоугольник 69"/>
          <p:cNvSpPr/>
          <p:nvPr/>
        </p:nvSpPr>
        <p:spPr>
          <a:xfrm>
            <a:off x="4149422" y="4358819"/>
            <a:ext cx="2076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Компетентностная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модель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43934" y="3791801"/>
            <a:ext cx="1671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БЛОК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98605" y="5715013"/>
            <a:ext cx="281826" cy="22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80431" y="5749006"/>
            <a:ext cx="28300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Естественно–научная грамотность</a:t>
            </a:r>
            <a:endParaRPr lang="ru-RU" sz="7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8605" y="5985863"/>
            <a:ext cx="281826" cy="222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606" y="5449395"/>
            <a:ext cx="281826" cy="21576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64168" y="5465773"/>
            <a:ext cx="28300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sz="7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0430" y="5985862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865922" y="118775"/>
            <a:ext cx="9813048" cy="557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Комплексное предложение по формированию функциональной грамотности </a:t>
            </a:r>
            <a:b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</a:b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от Группы компаний «Просвещение»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0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849730" y="1567183"/>
            <a:ext cx="4219650" cy="4196634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69033" y="2869830"/>
            <a:ext cx="1545824" cy="1545824"/>
          </a:xfrm>
          <a:prstGeom prst="rect">
            <a:avLst/>
          </a:prstGeom>
        </p:spPr>
      </p:pic>
      <p:pic>
        <p:nvPicPr>
          <p:cNvPr id="52" name="Picture 4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38790" y="3551902"/>
            <a:ext cx="565147" cy="565147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35756" y="2224311"/>
            <a:ext cx="557873" cy="557873"/>
          </a:xfrm>
          <a:prstGeom prst="rect">
            <a:avLst/>
          </a:prstGeom>
        </p:spPr>
      </p:pic>
      <p:pic>
        <p:nvPicPr>
          <p:cNvPr id="56" name="Picture 6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13120" y="2166263"/>
            <a:ext cx="536671" cy="533385"/>
          </a:xfrm>
          <a:prstGeom prst="rect">
            <a:avLst/>
          </a:prstGeom>
        </p:spPr>
      </p:pic>
      <p:pic>
        <p:nvPicPr>
          <p:cNvPr id="58" name="Picture 7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992357" y="4103294"/>
            <a:ext cx="565183" cy="461374"/>
          </a:xfrm>
          <a:prstGeom prst="rect">
            <a:avLst/>
          </a:prstGeom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48079" y="4810961"/>
            <a:ext cx="514765" cy="502159"/>
          </a:xfrm>
          <a:prstGeom prst="rect">
            <a:avLst/>
          </a:prstGeom>
        </p:spPr>
      </p:pic>
      <p:sp>
        <p:nvSpPr>
          <p:cNvPr id="60" name="TextBox 9"/>
          <p:cNvSpPr txBox="1"/>
          <p:nvPr/>
        </p:nvSpPr>
        <p:spPr>
          <a:xfrm>
            <a:off x="639944" y="1702735"/>
            <a:ext cx="1721516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</a:t>
            </a:r>
            <a:r>
              <a:rPr lang="en-US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оценка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TextBox 10"/>
          <p:cNvSpPr txBox="1"/>
          <p:nvPr/>
        </p:nvSpPr>
        <p:spPr>
          <a:xfrm>
            <a:off x="5729663" y="1693481"/>
            <a:ext cx="148449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 учителей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5835040" y="4533381"/>
            <a:ext cx="1576387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Цифровые решения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sp>
        <p:nvSpPr>
          <p:cNvPr id="63" name="TextBox 13"/>
          <p:cNvSpPr txBox="1"/>
          <p:nvPr/>
        </p:nvSpPr>
        <p:spPr>
          <a:xfrm>
            <a:off x="1433859" y="5744081"/>
            <a:ext cx="263526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бразовательно-исследовательское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4" name="TextBox 14"/>
          <p:cNvSpPr txBox="1"/>
          <p:nvPr/>
        </p:nvSpPr>
        <p:spPr>
          <a:xfrm>
            <a:off x="126205" y="3700954"/>
            <a:ext cx="168259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Учебно-методическое обеспечение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cxnSp>
        <p:nvCxnSpPr>
          <p:cNvPr id="74" name="Соединительная линия уступом 73"/>
          <p:cNvCxnSpPr/>
          <p:nvPr/>
        </p:nvCxnSpPr>
        <p:spPr>
          <a:xfrm flipV="1">
            <a:off x="2630458" y="5760314"/>
            <a:ext cx="1438666" cy="522983"/>
          </a:xfrm>
          <a:prstGeom prst="bentConnector2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>
          <a:xfrm>
            <a:off x="468596" y="4152561"/>
            <a:ext cx="1566754" cy="312096"/>
          </a:xfrm>
          <a:prstGeom prst="bentConnector3">
            <a:avLst>
              <a:gd name="adj1" fmla="val 83431"/>
            </a:avLst>
          </a:prstGeom>
          <a:ln w="2857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704949" y="1950101"/>
            <a:ext cx="1742981" cy="252245"/>
          </a:xfrm>
          <a:prstGeom prst="bentConnector3">
            <a:avLst>
              <a:gd name="adj1" fmla="val 8310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 rot="10800000" flipV="1">
            <a:off x="5459778" y="4841166"/>
            <a:ext cx="1603763" cy="209063"/>
          </a:xfrm>
          <a:prstGeom prst="bentConnector3">
            <a:avLst>
              <a:gd name="adj1" fmla="val 66053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10800000" flipV="1">
            <a:off x="5379871" y="1982351"/>
            <a:ext cx="1834290" cy="219995"/>
          </a:xfrm>
          <a:prstGeom prst="bentConnector3">
            <a:avLst>
              <a:gd name="adj1" fmla="val 6887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240697" y="194745"/>
            <a:ext cx="1198424" cy="438775"/>
            <a:chOff x="254665" y="195486"/>
            <a:chExt cx="951720" cy="329081"/>
          </a:xfrm>
        </p:grpSpPr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0" name="Прямая соединительная линия 11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7411427" y="1000462"/>
            <a:ext cx="4777803" cy="5857538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8927" y="1250039"/>
            <a:ext cx="431447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Пакет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практико-ориентированных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курсов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повышения квалификации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 по технологиям эффективного формирования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естественно-научной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математической грамотности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более 80% программы — практические занятия с инновационным оборудованием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комплект практических методических материалов к каждой программе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Комплекс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учебно-методических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пособий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индивидуальные обучающие пособия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сборники задач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тренажёры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для отработки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формируемых навыков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Информационно-образовательный портал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 и образовательная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онлайн-платформа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цифровой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банк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заданий по функциональной грамотности для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мониторинговые 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информационно-консультационный сервис</a:t>
            </a: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Оборудование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для профильных классов </a:t>
            </a:r>
            <a:endParaRPr lang="ru-RU" sz="14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6227805" y="1917663"/>
            <a:ext cx="5967246" cy="3614270"/>
          </a:xfrm>
          <a:prstGeom prst="rect">
            <a:avLst/>
          </a:prstGeom>
          <a:solidFill>
            <a:srgbClr val="FFF0C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-3051" y="1917663"/>
            <a:ext cx="6004460" cy="3614270"/>
          </a:xfrm>
          <a:prstGeom prst="rect">
            <a:avLst/>
          </a:prstGeom>
          <a:solidFill>
            <a:srgbClr val="D9EDF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870360" y="201783"/>
            <a:ext cx="1002938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lang="ru-RU" sz="2400" dirty="0">
                <a:solidFill>
                  <a:srgbClr val="3A3894"/>
                </a:solidFill>
                <a:latin typeface="Calibri" panose="020F0502020204030204" pitchFamily="34" charset="0"/>
              </a:rPr>
              <a:t>Широкий выбор учебных пособий по функциональной грамотности</a:t>
            </a: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3051" y="1029097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753355" y="1212463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227898" y="2330030"/>
            <a:ext cx="4868706" cy="283462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«Функциональная грамотность. Учимся для жизни (5—9)» (Выпуск 2 – новинка 2021)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«Функциональная грамотность. Тренажеры (5—9)»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«Задачники»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 smtClean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«ФГОС. Оценка образовательных достижений»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227805" y="1029097"/>
            <a:ext cx="5967246" cy="79146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737873" y="1212463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" y="2239330"/>
            <a:ext cx="728841" cy="72884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3119792"/>
            <a:ext cx="726248" cy="69804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0" y="3962502"/>
            <a:ext cx="626204" cy="6235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 cstate="print"/>
          <a:srcRect l="14692" t="20657" r="22083" b="16289"/>
          <a:stretch/>
        </p:blipFill>
        <p:spPr>
          <a:xfrm>
            <a:off x="213651" y="4752344"/>
            <a:ext cx="1057109" cy="47869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560101" y="2302354"/>
            <a:ext cx="467314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lang="en-US" sz="1400" dirty="0" smtClean="0">
                <a:ea typeface="Open Sans" pitchFamily="34" charset="0"/>
                <a:cs typeface="Open Sans" pitchFamily="34" charset="0"/>
              </a:rPr>
              <a:t>PISA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Прямоугольник 60">
            <a:hlinkClick r:id="rId7"/>
          </p:cNvPr>
          <p:cNvSpPr/>
          <p:nvPr/>
        </p:nvSpPr>
        <p:spPr>
          <a:xfrm>
            <a:off x="8422710" y="5823825"/>
            <a:ext cx="1577436" cy="586990"/>
          </a:xfrm>
          <a:prstGeom prst="rect">
            <a:avLst/>
          </a:prstGeom>
          <a:solidFill>
            <a:srgbClr val="E9950D">
              <a:alpha val="48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8"/>
              </a:rPr>
              <a:t>Открыть банк заданий</a:t>
            </a:r>
            <a:endParaRPr lang="ru-RU" sz="1600" dirty="0"/>
          </a:p>
        </p:txBody>
      </p:sp>
      <p:pic>
        <p:nvPicPr>
          <p:cNvPr id="8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6492" y="6095856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1368894" y="2846622"/>
            <a:ext cx="4651714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Индивидуальные обучающие пособия (все виды грамотностей)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441235" y="3647996"/>
            <a:ext cx="465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Сборники задач для отработки навыков решения задач</a:t>
            </a:r>
          </a:p>
          <a:p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  (математическая и естественно-научная </a:t>
            </a:r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грамотность)</a:t>
            </a:r>
            <a:endParaRPr lang="ru-RU" sz="1200" i="1" dirty="0">
              <a:solidFill>
                <a:schemeClr val="bg1">
                  <a:lumMod val="6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480896" y="4299714"/>
            <a:ext cx="4651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сборники задач</a:t>
            </a:r>
            <a:endParaRPr lang="ru-RU" sz="1200" i="1" dirty="0">
              <a:solidFill>
                <a:schemeClr val="bg1">
                  <a:lumMod val="6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3970" name="Picture 2" descr="https://ashe.graphics/preview/prosv/media/static/landing-fg/images/info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95" y="3194031"/>
            <a:ext cx="3810000" cy="23526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97" y="5287660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17522</TotalTime>
  <Words>2273</Words>
  <Application>Microsoft Office PowerPoint</Application>
  <PresentationFormat>Широкоэкранный</PresentationFormat>
  <Paragraphs>379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Franklin Gothic Book</vt:lpstr>
      <vt:lpstr>Open Sans</vt:lpstr>
      <vt:lpstr>Open Sans Condensed</vt:lpstr>
      <vt:lpstr>Open Sans Condensed Light</vt:lpstr>
      <vt:lpstr>Open Sans Extrabold</vt:lpstr>
      <vt:lpstr>Open Sans Light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Пользователь</cp:lastModifiedBy>
  <cp:revision>592</cp:revision>
  <dcterms:created xsi:type="dcterms:W3CDTF">2020-02-25T09:30:21Z</dcterms:created>
  <dcterms:modified xsi:type="dcterms:W3CDTF">2022-01-17T11:15:13Z</dcterms:modified>
</cp:coreProperties>
</file>