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1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D8F7E-9D0E-4BD8-A554-44CB52EA34B4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1E25244-6F8D-4ACF-96DE-74D7A29BDA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D8F7E-9D0E-4BD8-A554-44CB52EA34B4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25244-6F8D-4ACF-96DE-74D7A29BDA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D8F7E-9D0E-4BD8-A554-44CB52EA34B4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25244-6F8D-4ACF-96DE-74D7A29BDA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D8F7E-9D0E-4BD8-A554-44CB52EA34B4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1E25244-6F8D-4ACF-96DE-74D7A29BDA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D8F7E-9D0E-4BD8-A554-44CB52EA34B4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25244-6F8D-4ACF-96DE-74D7A29BDA3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D8F7E-9D0E-4BD8-A554-44CB52EA34B4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25244-6F8D-4ACF-96DE-74D7A29BDA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D8F7E-9D0E-4BD8-A554-44CB52EA34B4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1E25244-6F8D-4ACF-96DE-74D7A29BDA3F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D8F7E-9D0E-4BD8-A554-44CB52EA34B4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25244-6F8D-4ACF-96DE-74D7A29BDA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D8F7E-9D0E-4BD8-A554-44CB52EA34B4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25244-6F8D-4ACF-96DE-74D7A29BDA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D8F7E-9D0E-4BD8-A554-44CB52EA34B4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25244-6F8D-4ACF-96DE-74D7A29BDA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D8F7E-9D0E-4BD8-A554-44CB52EA34B4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25244-6F8D-4ACF-96DE-74D7A29BDA3F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75D8F7E-9D0E-4BD8-A554-44CB52EA34B4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1E25244-6F8D-4ACF-96DE-74D7A29BDA3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вал 7"/>
          <p:cNvSpPr/>
          <p:nvPr/>
        </p:nvSpPr>
        <p:spPr>
          <a:xfrm>
            <a:off x="1367644" y="980728"/>
            <a:ext cx="6408712" cy="4176464"/>
          </a:xfrm>
          <a:prstGeom prst="ellipse">
            <a:avLst/>
          </a:prstGeom>
          <a:solidFill>
            <a:schemeClr val="accent1">
              <a:alpha val="20000"/>
            </a:schemeClr>
          </a:solidFill>
          <a:ln>
            <a:noFill/>
          </a:ln>
          <a:effectLst>
            <a:glow rad="1905000">
              <a:schemeClr val="accent1">
                <a:alpha val="31000"/>
              </a:schemeClr>
            </a:glow>
            <a:softEdge rad="152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260648"/>
            <a:ext cx="8568952" cy="58785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8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Что важно знать </a:t>
            </a:r>
          </a:p>
          <a:p>
            <a:pPr algn="ctr"/>
            <a:r>
              <a:rPr lang="ru-RU" sz="7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об отдыхе и  оздоровлении детей в Ростовской области?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318078" y="6093296"/>
            <a:ext cx="322376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#</a:t>
            </a:r>
            <a:r>
              <a:rPr lang="ru-RU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етскийОтдыхНаДону</a:t>
            </a:r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4028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95536" y="253865"/>
            <a:ext cx="8568952" cy="591546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lnSpc>
                <a:spcPct val="80000"/>
              </a:lnSpc>
            </a:pPr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Бесплатные путевки </a:t>
            </a:r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 санаторные и оздоровительные лагеря </a:t>
            </a:r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предоставляются</a:t>
            </a:r>
          </a:p>
          <a:p>
            <a:pPr marL="285750" lvl="0" indent="-285750">
              <a:lnSpc>
                <a:spcPct val="80000"/>
              </a:lnSpc>
              <a:buFont typeface="Wingdings" panose="05000000000000000000" pitchFamily="2" charset="2"/>
              <a:buChar char="Ø"/>
            </a:pPr>
            <a:endParaRPr lang="ru-RU" sz="1600" dirty="0" smtClean="0"/>
          </a:p>
          <a:p>
            <a:pPr marL="285750" lvl="0" indent="-285750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ru-RU" sz="2000" dirty="0" smtClean="0"/>
              <a:t>детям-сиротам </a:t>
            </a:r>
            <a:r>
              <a:rPr lang="ru-RU" sz="2000" dirty="0"/>
              <a:t>и детям, оставшимся без попечения родителей, находящимся в государственных образовательных организациях всех типов, в центрах помощи детям, оставшимся без попечения родителей</a:t>
            </a:r>
            <a:r>
              <a:rPr lang="ru-RU" sz="2000" dirty="0" smtClean="0"/>
              <a:t>;</a:t>
            </a:r>
          </a:p>
          <a:p>
            <a:pPr lvl="0"/>
            <a:endParaRPr lang="ru-RU" sz="1600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2000" dirty="0"/>
              <a:t>детям-сиротам и детям, оставшимся без попечения родителей, находящимся под опекой (попечительством) граждан, а также воспитывающимся в приемных семьях</a:t>
            </a:r>
            <a:r>
              <a:rPr lang="ru-RU" sz="2000" dirty="0" smtClean="0"/>
              <a:t>;</a:t>
            </a:r>
          </a:p>
          <a:p>
            <a:pPr lvl="0"/>
            <a:endParaRPr lang="ru-RU" sz="1600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2000" dirty="0"/>
              <a:t>детям-сиротам и детям, оставшимся без попечения родителей, находящимся в учреждениях социального обслуживания населения</a:t>
            </a:r>
            <a:r>
              <a:rPr lang="ru-RU" sz="2000" dirty="0" smtClean="0"/>
              <a:t>;</a:t>
            </a:r>
          </a:p>
          <a:p>
            <a:pPr lvl="0"/>
            <a:endParaRPr lang="ru-RU" sz="1600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2000" dirty="0"/>
              <a:t>детям, находящимся в социально опасном положении, проживающим в малоимущих семьях</a:t>
            </a:r>
            <a:r>
              <a:rPr lang="ru-RU" sz="2000" dirty="0" smtClean="0"/>
              <a:t>;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ru-RU" sz="1600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2000" dirty="0"/>
              <a:t>детям из малоимущих семей</a:t>
            </a:r>
            <a:r>
              <a:rPr lang="ru-RU" sz="2000" dirty="0" smtClean="0"/>
              <a:t>;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ru-RU" sz="1600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2000" dirty="0"/>
              <a:t>одаренным детям, проживающим в малоимущих семьях.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740720" y="6165304"/>
            <a:ext cx="322376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#</a:t>
            </a:r>
            <a:r>
              <a:rPr lang="ru-RU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етскийОтдыхНаДону</a:t>
            </a:r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9007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79512" y="253865"/>
            <a:ext cx="8784976" cy="620785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lnSpc>
                <a:spcPct val="80000"/>
              </a:lnSpc>
            </a:pPr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Компенсации </a:t>
            </a:r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 </a:t>
            </a:r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путевки </a:t>
            </a:r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 санаторные и оздоровительные лагеря</a:t>
            </a:r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осуществляются после отдыха ребенка</a:t>
            </a:r>
            <a:endParaRPr lang="ru-RU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ru-RU" sz="300" dirty="0" smtClean="0"/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2400" b="1" dirty="0" smtClean="0"/>
              <a:t>родителям</a:t>
            </a:r>
            <a:r>
              <a:rPr lang="ru-RU" sz="2000" dirty="0" smtClean="0"/>
              <a:t> для детей из малоимущих семей в </a:t>
            </a:r>
            <a:r>
              <a:rPr lang="ru-RU" sz="2400" b="1" dirty="0" smtClean="0"/>
              <a:t>размере 100 % стоимости </a:t>
            </a:r>
            <a:r>
              <a:rPr lang="ru-RU" sz="2400" b="1" dirty="0"/>
              <a:t>путевки</a:t>
            </a:r>
            <a:r>
              <a:rPr lang="ru-RU" sz="2000" dirty="0" smtClean="0"/>
              <a:t>; для детей из семей, среднедушевой доход которых не превышает 150 % величины прожиточного минимума, - </a:t>
            </a:r>
            <a:r>
              <a:rPr lang="ru-RU" sz="2400" b="1" dirty="0" smtClean="0"/>
              <a:t>90 % стоимости путевки</a:t>
            </a:r>
            <a:r>
              <a:rPr lang="ru-RU" sz="2000" dirty="0" smtClean="0"/>
              <a:t>; для детей из семей, не относящихся к вышеназванным категориям, - </a:t>
            </a:r>
            <a:r>
              <a:rPr lang="ru-RU" sz="2400" b="1" dirty="0" smtClean="0"/>
              <a:t>50 %  стоимости путевки</a:t>
            </a:r>
            <a:r>
              <a:rPr lang="ru-RU" sz="2000" dirty="0" smtClean="0"/>
              <a:t>;</a:t>
            </a:r>
          </a:p>
          <a:p>
            <a:pPr lvl="0" algn="just"/>
            <a:endParaRPr lang="ru-RU" sz="1200" dirty="0" smtClean="0"/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2400" b="1" dirty="0" smtClean="0"/>
              <a:t>законным представителям детей-сирот</a:t>
            </a:r>
            <a:r>
              <a:rPr lang="ru-RU" sz="2000" dirty="0" smtClean="0"/>
              <a:t>, и детей, оставшихся без попечения родителей, находящихся под опекой (попечительством), воспитывающихся в приемных семьях, в размере </a:t>
            </a:r>
            <a:r>
              <a:rPr lang="ru-RU" sz="2400" b="1" dirty="0" smtClean="0"/>
              <a:t>100 % стоимости путевки</a:t>
            </a:r>
            <a:r>
              <a:rPr lang="ru-RU" sz="2000" dirty="0" smtClean="0"/>
              <a:t>;</a:t>
            </a:r>
          </a:p>
          <a:p>
            <a:pPr lvl="0" algn="just"/>
            <a:endParaRPr lang="ru-RU" sz="1200" dirty="0" smtClean="0"/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2400" b="1" dirty="0" smtClean="0"/>
              <a:t>организациям, закупившим путевки</a:t>
            </a:r>
            <a:r>
              <a:rPr lang="ru-RU" sz="2000" dirty="0" smtClean="0"/>
              <a:t>, на оздоровление детей граждан, работающих в этих организациях, </a:t>
            </a:r>
            <a:r>
              <a:rPr lang="ru-RU" sz="2400" b="1" dirty="0" smtClean="0"/>
              <a:t>в размере 50 % стоимости путевки</a:t>
            </a:r>
            <a:r>
              <a:rPr lang="ru-RU" sz="2000" dirty="0" smtClean="0"/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740720" y="6165304"/>
            <a:ext cx="322376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#</a:t>
            </a:r>
            <a:r>
              <a:rPr lang="ru-RU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етскийОтдыхНаДону</a:t>
            </a:r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8272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23528" y="2564904"/>
            <a:ext cx="8523552" cy="385490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b="1" dirty="0" smtClean="0"/>
              <a:t>Средняя стоимость путевки для детей </a:t>
            </a:r>
            <a:r>
              <a:rPr lang="ru-RU" sz="2000" b="1" dirty="0" smtClean="0"/>
              <a:t>на 2021 год </a:t>
            </a:r>
            <a:r>
              <a:rPr lang="ru-RU" b="1" dirty="0" smtClean="0"/>
              <a:t>составляет:</a:t>
            </a:r>
          </a:p>
          <a:p>
            <a:endParaRPr lang="ru-RU" sz="600" b="1" dirty="0" smtClean="0"/>
          </a:p>
          <a:p>
            <a:r>
              <a:rPr lang="ru-RU" b="1" dirty="0" smtClean="0"/>
              <a:t>в загородные стационарные оздоровительные лагеря – 754,35 руб. на одного ребенка в сутки или </a:t>
            </a:r>
            <a:r>
              <a:rPr lang="ru-RU" sz="2000" b="1" dirty="0" smtClean="0"/>
              <a:t>на 21 день – 15 841,35 рублей</a:t>
            </a:r>
            <a:r>
              <a:rPr lang="ru-RU" b="1" dirty="0" smtClean="0"/>
              <a:t>;</a:t>
            </a:r>
          </a:p>
          <a:p>
            <a:r>
              <a:rPr lang="ru-RU" b="1" dirty="0" smtClean="0"/>
              <a:t>в санаторные оздоровительные лагеря круглогодичного действия – 987,36 руб. на одного ребенка в сутки или </a:t>
            </a:r>
            <a:r>
              <a:rPr lang="ru-RU" sz="2000" b="1" dirty="0" smtClean="0"/>
              <a:t>на 24 дня – 23 696,64 рублей</a:t>
            </a:r>
            <a:r>
              <a:rPr lang="ru-RU" b="1" dirty="0" smtClean="0"/>
              <a:t>.</a:t>
            </a:r>
          </a:p>
          <a:p>
            <a:endParaRPr lang="ru-RU" sz="1050" b="1" dirty="0" smtClean="0"/>
          </a:p>
          <a:p>
            <a:pPr algn="just"/>
            <a:r>
              <a:rPr lang="ru-RU" b="1" dirty="0" smtClean="0"/>
              <a:t>Выплата компенсации за самостоятельно приобретенную путевку осуществляется </a:t>
            </a:r>
            <a:r>
              <a:rPr lang="ru-RU" sz="2000" b="1" dirty="0" smtClean="0"/>
              <a:t>за общее количество дней пребывания ребенка в течение календарного года </a:t>
            </a:r>
            <a:r>
              <a:rPr lang="ru-RU" b="1" dirty="0" smtClean="0"/>
              <a:t>в организациях: не более 24 дней - в санаторном лагере и не более 21 дня - в оздоровительном лагере</a:t>
            </a:r>
          </a:p>
          <a:p>
            <a:pPr algn="just"/>
            <a:endParaRPr lang="ru-RU" sz="1050" b="1" dirty="0" smtClean="0"/>
          </a:p>
          <a:p>
            <a:pPr algn="just"/>
            <a:r>
              <a:rPr lang="ru-RU" sz="2000" b="1" dirty="0" smtClean="0"/>
              <a:t>Компенсация</a:t>
            </a:r>
            <a:r>
              <a:rPr lang="ru-RU" b="1" dirty="0" smtClean="0"/>
              <a:t> за самостоятельно приобретенные путевки </a:t>
            </a:r>
            <a:r>
              <a:rPr lang="ru-RU" sz="2000" b="1" dirty="0" smtClean="0"/>
              <a:t>предоставляется в текущем финансовом году и за отчетный финансовый год.</a:t>
            </a:r>
            <a:endParaRPr lang="ru-RU" b="1" dirty="0"/>
          </a:p>
        </p:txBody>
      </p:sp>
      <p:sp>
        <p:nvSpPr>
          <p:cNvPr id="7" name="Овал 6"/>
          <p:cNvSpPr/>
          <p:nvPr/>
        </p:nvSpPr>
        <p:spPr>
          <a:xfrm>
            <a:off x="152368" y="54141"/>
            <a:ext cx="9036496" cy="2829337"/>
          </a:xfrm>
          <a:prstGeom prst="ellipse">
            <a:avLst/>
          </a:prstGeom>
          <a:solidFill>
            <a:schemeClr val="accent1">
              <a:alpha val="20000"/>
            </a:schemeClr>
          </a:solidFill>
          <a:ln>
            <a:noFill/>
          </a:ln>
          <a:effectLst>
            <a:glow rad="1905000">
              <a:schemeClr val="accent1">
                <a:alpha val="31000"/>
              </a:schemeClr>
            </a:glow>
            <a:softEdge rad="152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8583" y="6211887"/>
            <a:ext cx="3402013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35422" y="116632"/>
            <a:ext cx="881212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ВАЖНО!  </a:t>
            </a:r>
          </a:p>
          <a:p>
            <a:pPr algn="ctr"/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Компенсация за самостоятельно приобретенные путевки производится </a:t>
            </a:r>
            <a:r>
              <a:rPr lang="ru-RU" sz="20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 размере не более средней стоимости путевки</a:t>
            </a: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рассчитанной Региональной службой по тарифам </a:t>
            </a:r>
            <a:r>
              <a:rPr lang="ru-RU" sz="20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Ростовской области</a:t>
            </a: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утвержденной протоколом областной межведомственной комиссии по организации отдыха и оздоровления детей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537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23528" y="4423754"/>
            <a:ext cx="856895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dirty="0"/>
              <a:t>Дополнительная информация и региональный реестр лагерей размещены на сайте официальном сайте министерства труда и социального развития Ростовской области http://mintrud.donland.ru в разделе «Деятельность» подразделе «Отдых и оздоровление </a:t>
            </a:r>
            <a:r>
              <a:rPr lang="ru-RU" altLang="ru-RU" sz="2000" b="1" dirty="0" smtClean="0"/>
              <a:t>детей»</a:t>
            </a:r>
            <a:endParaRPr lang="ru-RU" altLang="ru-RU" sz="2000" b="1" dirty="0"/>
          </a:p>
        </p:txBody>
      </p:sp>
      <p:sp>
        <p:nvSpPr>
          <p:cNvPr id="5" name="Овал 4"/>
          <p:cNvSpPr/>
          <p:nvPr/>
        </p:nvSpPr>
        <p:spPr>
          <a:xfrm>
            <a:off x="1846" y="116632"/>
            <a:ext cx="9250674" cy="3744416"/>
          </a:xfrm>
          <a:prstGeom prst="ellipse">
            <a:avLst/>
          </a:prstGeom>
          <a:solidFill>
            <a:schemeClr val="accent1">
              <a:alpha val="20000"/>
            </a:schemeClr>
          </a:solidFill>
          <a:ln>
            <a:noFill/>
          </a:ln>
          <a:effectLst>
            <a:glow rad="1905000">
              <a:schemeClr val="accent1">
                <a:alpha val="31000"/>
              </a:schemeClr>
            </a:glow>
            <a:softEdge rad="152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40720" y="6165304"/>
            <a:ext cx="322376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#</a:t>
            </a:r>
            <a:r>
              <a:rPr lang="ru-RU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етскийОтдыхНаДону</a:t>
            </a:r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269275"/>
            <a:ext cx="8640960" cy="3883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ВАЖНО!</a:t>
            </a:r>
          </a:p>
          <a:p>
            <a:pPr algn="ctr"/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Предоставление бесплатных путевок и выплата компенсаций за отдых и оздоровление осуществляется  в организации, состоящие в реестрах организаций отдыха детей и их оздоровления субъектов Российской Федерации.</a:t>
            </a:r>
          </a:p>
          <a:p>
            <a:pPr algn="ctr">
              <a:spcAft>
                <a:spcPts val="1000"/>
              </a:spcAft>
            </a:pP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Выплата компенсаций родителям (законным представителям) за самостоятельно приобретенные путевки также производится за отдых и оздоровление детей в организациях, включённых в перечень санаторно-курортных учреждений согласно Приказу Минтруда России № 301н, Минздрава России № 449н от 10.07.2013 года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0175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95536" y="253865"/>
            <a:ext cx="8568952" cy="55092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Куда обращаться</a:t>
            </a:r>
            <a:endParaRPr lang="ru-RU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ru-RU" sz="1600" dirty="0" smtClean="0"/>
          </a:p>
          <a:p>
            <a:pPr lvl="0" algn="just"/>
            <a:endParaRPr lang="ru-RU" sz="1400" dirty="0" smtClean="0"/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2000" b="1" dirty="0" smtClean="0"/>
              <a:t>Законные представители детей-сирот, и детей, оставшихся без попечения родителей, находящихся под опекой (попечительством), воспитывающихся в приемных семьях, а также родители одаренных детей, проживающих в малоимущих семьях, - </a:t>
            </a:r>
            <a:r>
              <a:rPr lang="ru-RU" sz="2400" b="1" dirty="0" smtClean="0"/>
              <a:t>в орган управления образованием муниципального района (городского округа) </a:t>
            </a:r>
            <a:r>
              <a:rPr lang="ru-RU" sz="2000" b="1" dirty="0" smtClean="0"/>
              <a:t>по месту регистрации по месту жительства ребенка</a:t>
            </a:r>
          </a:p>
          <a:p>
            <a:pPr lvl="0" algn="just"/>
            <a:endParaRPr lang="ru-RU" sz="2000" b="1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b="1" dirty="0" smtClean="0"/>
              <a:t>Родители детей иных категорий, претендующих на получение поддержки, -  в </a:t>
            </a:r>
            <a:r>
              <a:rPr lang="ru-RU" sz="2400" b="1" dirty="0" smtClean="0"/>
              <a:t>орган социальной защиты населения муниципального образования </a:t>
            </a:r>
            <a:r>
              <a:rPr lang="ru-RU" sz="2000" b="1" dirty="0" smtClean="0"/>
              <a:t>по месту регистрации по месту жительства ребенка </a:t>
            </a:r>
            <a:r>
              <a:rPr lang="ru-RU" sz="2400" b="1" dirty="0" smtClean="0"/>
              <a:t>или в многофункциональный центр предоставления государственных и муниципальных услуг</a:t>
            </a:r>
            <a:endParaRPr lang="ru-RU" sz="2000" b="1" dirty="0" smtClean="0"/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endParaRPr lang="ru-RU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5740720" y="6165304"/>
            <a:ext cx="322376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#</a:t>
            </a:r>
            <a:r>
              <a:rPr lang="ru-RU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етскийОтдыхНаДону</a:t>
            </a:r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60473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67</TotalTime>
  <Words>440</Words>
  <Application>Microsoft Office PowerPoint</Application>
  <PresentationFormat>Экран (4:3)</PresentationFormat>
  <Paragraphs>47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Янина Кудрявец</dc:creator>
  <cp:lastModifiedBy>Янина Кудрявец</cp:lastModifiedBy>
  <cp:revision>7</cp:revision>
  <dcterms:created xsi:type="dcterms:W3CDTF">2020-11-24T12:02:32Z</dcterms:created>
  <dcterms:modified xsi:type="dcterms:W3CDTF">2020-11-24T13:21:18Z</dcterms:modified>
</cp:coreProperties>
</file>