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3" r:id="rId4"/>
    <p:sldId id="284" r:id="rId5"/>
    <p:sldId id="286" r:id="rId6"/>
    <p:sldId id="258" r:id="rId7"/>
    <p:sldId id="260" r:id="rId8"/>
    <p:sldId id="287" r:id="rId9"/>
    <p:sldId id="298" r:id="rId10"/>
    <p:sldId id="261" r:id="rId11"/>
    <p:sldId id="281" r:id="rId12"/>
    <p:sldId id="272" r:id="rId13"/>
    <p:sldId id="259" r:id="rId14"/>
    <p:sldId id="300" r:id="rId15"/>
    <p:sldId id="262" r:id="rId16"/>
    <p:sldId id="279" r:id="rId17"/>
    <p:sldId id="288" r:id="rId18"/>
    <p:sldId id="290" r:id="rId19"/>
    <p:sldId id="274" r:id="rId20"/>
    <p:sldId id="276" r:id="rId21"/>
    <p:sldId id="282" r:id="rId22"/>
    <p:sldId id="275" r:id="rId23"/>
    <p:sldId id="28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обученности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6-4EAE-98A9-6CB339FA30F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Качество знаний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78</c:v>
                </c:pt>
                <c:pt idx="1">
                  <c:v>85</c:v>
                </c:pt>
                <c:pt idx="2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76-4EAE-98A9-6CB339FA30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2708480"/>
        <c:axId val="32710016"/>
        <c:axId val="0"/>
      </c:bar3DChart>
      <c:catAx>
        <c:axId val="32708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710016"/>
        <c:crosses val="autoZero"/>
        <c:auto val="1"/>
        <c:lblAlgn val="ctr"/>
        <c:lblOffset val="100"/>
        <c:noMultiLvlLbl val="0"/>
      </c:catAx>
      <c:valAx>
        <c:axId val="3271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70848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8B41F-DBD7-4E77-B762-72398CE1AF87}" type="datetimeFigureOut">
              <a:rPr lang="ru-RU" smtClean="0"/>
              <a:t>чт 02.04.20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1D65A3-D033-41CF-983D-E03366866B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744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D65A3-D033-41CF-983D-E03366866B27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DD760-0FE4-4FD7-9D9F-9E829D05EC7D}" type="datetimeFigureOut">
              <a:rPr lang="ru-RU" smtClean="0"/>
              <a:pPr/>
              <a:t>чт 02.04.20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A0B54-9D9E-40F1-8129-49786DC4E3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13" Type="http://schemas.openxmlformats.org/officeDocument/2006/relationships/image" Target="../media/image71.jp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image" Target="../media/image69.jp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G"/><Relationship Id="rId4" Type="http://schemas.openxmlformats.org/officeDocument/2006/relationships/image" Target="../media/image62.jpeg"/><Relationship Id="rId9" Type="http://schemas.openxmlformats.org/officeDocument/2006/relationships/image" Target="../media/image67.JPG"/><Relationship Id="rId1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fourok.ru/user/osipenko-elena-nikolaevn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gif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-&#1054;&#1089;&#1080;&#1087;&#1077;&#1085;&#1082;&#1086;&#1077;&#1083;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0" y="0"/>
            <a:ext cx="9144000" cy="1196752"/>
            <a:chOff x="0" y="0"/>
            <a:chExt cx="9144000" cy="1196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pic>
          <p:nvPicPr>
            <p:cNvPr id="5" name="Рисунок 4" descr="67_big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72209" cy="1196752"/>
            </a:xfrm>
            <a:prstGeom prst="rect">
              <a:avLst/>
            </a:prstGeom>
          </p:spPr>
        </p:pic>
        <p:pic>
          <p:nvPicPr>
            <p:cNvPr id="6" name="Рисунок 5" descr="440px-Zernograd_Palace_of_Cultu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2" y="1"/>
              <a:ext cx="2123728" cy="1196751"/>
            </a:xfrm>
            <a:prstGeom prst="rect">
              <a:avLst/>
            </a:prstGeom>
          </p:spPr>
        </p:pic>
        <p:pic>
          <p:nvPicPr>
            <p:cNvPr id="7" name="Рисунок 6" descr="hqdefaul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688" y="0"/>
              <a:ext cx="1536170" cy="1196752"/>
            </a:xfrm>
            <a:prstGeom prst="rect">
              <a:avLst/>
            </a:prstGeom>
          </p:spPr>
        </p:pic>
        <p:pic>
          <p:nvPicPr>
            <p:cNvPr id="8" name="Рисунок 7" descr="img_816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4088" y="0"/>
              <a:ext cx="1831752" cy="1196752"/>
            </a:xfrm>
            <a:prstGeom prst="rect">
              <a:avLst/>
            </a:prstGeom>
          </p:spPr>
        </p:pic>
        <p:pic>
          <p:nvPicPr>
            <p:cNvPr id="4" name="Рисунок 3" descr="IMG_1173-1024x76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1840" y="0"/>
              <a:ext cx="2304256" cy="1196752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/>
        </p:nvSpPr>
        <p:spPr>
          <a:xfrm>
            <a:off x="323528" y="1268760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chemeClr val="tx2">
                    <a:lumMod val="7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МУНИЦИПАЛЬНОЕ ОБЩЕОБРАЗОВАТЕЛЬНОЕ УЧРЕЖДЕНИЕ</a:t>
            </a:r>
          </a:p>
          <a:p>
            <a:pPr algn="ctr"/>
            <a:r>
              <a:rPr lang="ru-RU" altLang="ru-RU" sz="1600" b="1" dirty="0" smtClean="0">
                <a:solidFill>
                  <a:schemeClr val="tx2">
                    <a:lumMod val="75000"/>
                  </a:schemeClr>
                </a:solidFill>
                <a:ea typeface="Arial Unicode MS" pitchFamily="34" charset="-128"/>
                <a:cs typeface="Arial Unicode MS" pitchFamily="34" charset="-128"/>
              </a:rPr>
              <a:t> ОСНОВНАЯ ОБЩЕОБРАЗОВАТЕЛЬНАЯ ШКОЛА Г. ЗЕРНОГРАДА</a:t>
            </a:r>
          </a:p>
          <a:p>
            <a:pPr algn="ctr"/>
            <a:endParaRPr lang="ru-RU" altLang="ru-RU" sz="1600" b="1" dirty="0" smtClean="0">
              <a:solidFill>
                <a:schemeClr val="tx2">
                  <a:lumMod val="75000"/>
                </a:schemeClr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ru-RU" alt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ПУБЛИЧНАЯ ПРЕЗЕНТАЦИЯ РЕЗУЛЬТАТОВ ПЕДАГОГИЧЕСКОЙ ДЕЯТЕЛЬНОСТИ </a:t>
            </a:r>
            <a:br>
              <a:rPr lang="ru-RU" alt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altLang="ru-RU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ИННОВАЦИОННОЙ РАБОТЫ  УЧИТЕЛЯ ТЕХНОЛОГИИ </a:t>
            </a:r>
            <a:r>
              <a:rPr lang="ru-RU" altLang="ru-RU" sz="1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altLang="ru-RU" sz="14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altLang="ru-RU" sz="2800" b="1" dirty="0" smtClean="0">
                <a:ln w="1905"/>
                <a:solidFill>
                  <a:schemeClr val="tx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Осипенко Елены Николаевны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Picture 2" descr="C:\Users\школа\Desktop\пустоветова\день учителя\фото учителя\1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40968"/>
            <a:ext cx="2520280" cy="3527254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75856" y="3068960"/>
            <a:ext cx="540060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endParaRPr lang="ru-RU" dirty="0" smtClean="0"/>
          </a:p>
          <a:p>
            <a:pPr marL="285750" indent="-285750">
              <a:lnSpc>
                <a:spcPts val="23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Учитель высшей педагогической категории.</a:t>
            </a:r>
          </a:p>
          <a:p>
            <a:pPr marL="285750" indent="-285750">
              <a:lnSpc>
                <a:spcPts val="23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Образование -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ГБПОУ РО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ЗернПК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», 1996 (диплом с отличием).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ts val="23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Общий стаж работы в школе – 26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лет.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ts val="2300"/>
              </a:lnSpc>
              <a:buClr>
                <a:srgbClr val="C0504D">
                  <a:lumMod val="75000"/>
                </a:srgbClr>
              </a:buClr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Стаж работы учителем технологии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– 16 лет.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03848" y="5301208"/>
            <a:ext cx="547260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Чтобы быть хорошим учителем, нужно любить то, чему учишь, и тех, </a:t>
            </a:r>
          </a:p>
          <a:p>
            <a:r>
              <a:rPr lang="ru-RU" i="1" dirty="0" smtClean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кого учишь.</a:t>
            </a:r>
          </a:p>
          <a:p>
            <a:pPr algn="r"/>
            <a:endParaRPr lang="ru-RU" sz="700" i="1" dirty="0" smtClean="0">
              <a:solidFill>
                <a:srgbClr val="C0504D">
                  <a:lumMod val="50000"/>
                </a:srgbClr>
              </a:solidFill>
              <a:latin typeface="Arial Black" pitchFamily="34" charset="0"/>
            </a:endParaRPr>
          </a:p>
          <a:p>
            <a:pPr algn="r"/>
            <a:r>
              <a:rPr lang="ru-RU" i="1" dirty="0" smtClean="0">
                <a:solidFill>
                  <a:srgbClr val="C0504D">
                    <a:lumMod val="50000"/>
                  </a:srgbClr>
                </a:solidFill>
                <a:latin typeface="Arial Black" pitchFamily="34" charset="0"/>
              </a:rPr>
              <a:t>В.Ключевский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2" name="Рисунок 1" descr="2020-02-19 12.46.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98515" y="1746787"/>
            <a:ext cx="5328593" cy="4084509"/>
          </a:xfrm>
          <a:prstGeom prst="rect">
            <a:avLst/>
          </a:prstGeom>
        </p:spPr>
      </p:pic>
      <p:pic>
        <p:nvPicPr>
          <p:cNvPr id="3" name="Рисунок 2" descr="2020-02-19 13.04.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049688" y="1647056"/>
            <a:ext cx="5400600" cy="42119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59632" y="260648"/>
            <a:ext cx="707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Игровые технологии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Рисунок 6" descr="2020-02-19 12.46.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46115" y="1899187"/>
            <a:ext cx="5328593" cy="4084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005064"/>
            <a:ext cx="2616200" cy="247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76672"/>
            <a:ext cx="7560840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Основная </a:t>
            </a:r>
            <a:r>
              <a:rPr lang="ru-RU" sz="2800" b="1" dirty="0">
                <a:solidFill>
                  <a:srgbClr val="002060"/>
                </a:solidFill>
                <a:cs typeface="Times New Roman" pitchFamily="18" charset="0"/>
              </a:rPr>
              <a:t>цель внеурочной деятельности</a:t>
            </a: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:</a:t>
            </a:r>
          </a:p>
          <a:p>
            <a:pPr algn="ctr"/>
            <a:endParaRPr lang="ru-RU" sz="2400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	Внеурочная 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деятельность, как и деятельность обучающихся в рамках уроков направлена на достижение результатов освоения основной образовательной программы. Но в первую очередь – это достижение личностных и </a:t>
            </a:r>
            <a:r>
              <a:rPr lang="ru-RU" sz="2400" dirty="0" err="1">
                <a:solidFill>
                  <a:srgbClr val="002060"/>
                </a:solidFill>
                <a:cs typeface="Times New Roman" pitchFamily="18" charset="0"/>
              </a:rPr>
              <a:t>метапредметных</a:t>
            </a:r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Times New Roman" pitchFamily="18" charset="0"/>
              </a:rPr>
              <a:t>результатов</a:t>
            </a:r>
          </a:p>
          <a:p>
            <a:r>
              <a:rPr lang="ru-RU" sz="2400" dirty="0">
                <a:solidFill>
                  <a:srgbClr val="002060"/>
                </a:solidFill>
                <a:cs typeface="Times New Roman" pitchFamily="18" charset="0"/>
              </a:rPr>
              <a:t>Под внеурочной деятельностью в рамках реализации ФГОС следует понимать образовательную деятельность, осуществляемую в формах, отличных от классно-урочной, и направленную на достижение планируемых результатов освоения основной образовательной программы.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8284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2089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 реализуется в рамках объединения дополнительного образования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«Город мастеров».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Учащиеся со своими работами занимают призовые места в городских и муниципальных конкурсах.</a:t>
            </a:r>
          </a:p>
          <a:p>
            <a:pPr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3501008"/>
            <a:ext cx="63357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Работы учащихся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" name="Рисунок 1" descr="IMG_06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468768" y="1124951"/>
            <a:ext cx="6261065" cy="4676474"/>
          </a:xfrm>
          <a:prstGeom prst="rect">
            <a:avLst/>
          </a:prstGeom>
        </p:spPr>
      </p:pic>
      <p:pic>
        <p:nvPicPr>
          <p:cNvPr id="7" name="Рисунок 6" descr="20131203_1508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188640"/>
            <a:ext cx="4824536" cy="6432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605264" cy="614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20160826_0626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341948" y="986644"/>
            <a:ext cx="6384032" cy="4788024"/>
          </a:xfrm>
          <a:prstGeom prst="rect">
            <a:avLst/>
          </a:prstGeom>
        </p:spPr>
      </p:pic>
      <p:pic>
        <p:nvPicPr>
          <p:cNvPr id="10" name="Рисунок 9" descr="2019-12-11 18.38.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4664"/>
            <a:ext cx="4698522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2019-12-18 14.43.1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3295373" y="1105227"/>
            <a:ext cx="6480720" cy="4647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2019-01-26 08.36.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400000">
            <a:off x="-558571" y="1070740"/>
            <a:ext cx="6408713" cy="4644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2019-09-16 13.15.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3419872" y="1124746"/>
            <a:ext cx="6336704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2018-10-24 14.17.3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51520" y="260648"/>
            <a:ext cx="8712968" cy="6318702"/>
          </a:xfrm>
          <a:prstGeom prst="rect">
            <a:avLst/>
          </a:prstGeom>
        </p:spPr>
      </p:pic>
      <p:pic>
        <p:nvPicPr>
          <p:cNvPr id="6" name="Рисунок 5" descr="IMG-20150304-WA0000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1560" y="548680"/>
            <a:ext cx="8136904" cy="5868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2019-10-02 08.45.43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3528" y="260648"/>
            <a:ext cx="8496944" cy="6165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2019-12-26 10.36.25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5536" y="188640"/>
            <a:ext cx="8460432" cy="6345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33265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</a:rPr>
              <a:t>РЕЗУЛЬТАТИВНОСТЬ</a:t>
            </a:r>
            <a:endParaRPr lang="ru-RU" sz="4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3" name="Диаграмма 2"/>
          <p:cNvGraphicFramePr/>
          <p:nvPr/>
        </p:nvGraphicFramePr>
        <p:xfrm>
          <a:off x="611560" y="908720"/>
          <a:ext cx="784887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 descr="Технология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005064"/>
            <a:ext cx="2617126" cy="2474374"/>
          </a:xfrm>
          <a:prstGeom prst="rect">
            <a:avLst/>
          </a:prstGeom>
        </p:spPr>
      </p:pic>
      <p:pic>
        <p:nvPicPr>
          <p:cNvPr id="6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56127" y="260648"/>
            <a:ext cx="70805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РЕЗУЛЬТАТЫ МУНИЦИПАЛЬНОГО ЭТАПА ВСЕРОССИЙСКОЙ</a:t>
            </a:r>
          </a:p>
          <a:p>
            <a:pPr algn="ctr"/>
            <a:r>
              <a:rPr lang="ru-RU" sz="16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ОЛИМПИАДЫ ШКОЛЬНИКОВ ПО ТЕХНОЛОГИИ </a:t>
            </a:r>
            <a:endParaRPr lang="ru-RU" sz="1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27117"/>
              </p:ext>
            </p:extLst>
          </p:nvPr>
        </p:nvGraphicFramePr>
        <p:xfrm>
          <a:off x="1043608" y="1412776"/>
          <a:ext cx="7632850" cy="4392487"/>
        </p:xfrm>
        <a:graphic>
          <a:graphicData uri="http://schemas.openxmlformats.org/drawingml/2006/table">
            <a:tbl>
              <a:tblPr firstRow="1" firstCol="1" bandRow="1"/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7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4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Ф.И.ученика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класс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2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2016 -2017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Цыбулина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Елизавета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Победитель (Приказ № 784 от 07.12.16года)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5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2017 -2018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Карпенко Татьяна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Призер (Приказ №845 от 05.12.17года)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51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– 2019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Репешко Дарья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Призер (Приказ №401 от 08.05.19 года)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29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2019 - 2020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Барчишина Виктория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Призер (Приказ</a:t>
                      </a:r>
                      <a:r>
                        <a:rPr lang="ru-RU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№962 от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05.12.19 года)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277158" y="2971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4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323528" y="3501008"/>
            <a:ext cx="55446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 smtClean="0">
                <a:ln w="1905"/>
                <a:solidFill>
                  <a:srgbClr val="8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 Участие в муниципальных конкурсах :</a:t>
            </a:r>
          </a:p>
          <a:p>
            <a:endParaRPr lang="ru-RU" sz="2100" b="1" dirty="0" smtClean="0">
              <a:ln w="1905"/>
              <a:solidFill>
                <a:srgbClr val="8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861048"/>
            <a:ext cx="83529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sz="1600" dirty="0">
                <a:latin typeface="Trebuchet MS"/>
              </a:rPr>
              <a:t>Муниципальный этап  Всероссийского конкурса «Моя малая родина: природа, культура, этнос» (2018-2019г) -  Супрун Виолетта 8 класс - призер. (Приказ №797 от 29.10.18 года)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sz="1600" dirty="0">
                <a:latin typeface="Trebuchet MS"/>
              </a:rPr>
              <a:t>Районный конкурс объемных макетов и инсталляций памятников, достопримечательностей г. Зернограда « Сохраняя прошлое – создаем будущее» (2018- 2019г) </a:t>
            </a:r>
            <a:r>
              <a:rPr lang="ru-RU" sz="1600" dirty="0" err="1">
                <a:latin typeface="Trebuchet MS"/>
              </a:rPr>
              <a:t>Барчишина</a:t>
            </a:r>
            <a:r>
              <a:rPr lang="ru-RU" sz="1600" dirty="0">
                <a:latin typeface="Trebuchet MS"/>
              </a:rPr>
              <a:t> Виктория 7 класс - призер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sz="1600" dirty="0">
                <a:latin typeface="Trebuchet MS"/>
              </a:rPr>
              <a:t>Муниципальный этап Всероссийского конкурса детско – юношеского творчества по пожарной безопасности "Неопалимая купина» (2019 -2020г) </a:t>
            </a:r>
            <a:r>
              <a:rPr lang="ru-RU" sz="1600" dirty="0" err="1">
                <a:latin typeface="Trebuchet MS"/>
              </a:rPr>
              <a:t>Барчишина</a:t>
            </a:r>
            <a:r>
              <a:rPr lang="ru-RU" sz="1600" dirty="0">
                <a:latin typeface="Trebuchet MS"/>
              </a:rPr>
              <a:t> Виктория – призер (Приказ№ 811 от 16.10.19 года)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sz="1600" dirty="0">
                <a:latin typeface="Trebuchet MS"/>
              </a:rPr>
              <a:t>Муниципальный этап областного конкурса творческих работ «Вдохновение» в номинации «Декоративно - прикладное искусство» (2019 -2020г) Глущенко Дмитрий - призер (Приказ №768 от 03.10.19 года)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01" y="0"/>
            <a:ext cx="2147886" cy="330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1991634" cy="2407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школа\Desktop\пустоветова\грамоты\Супрун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228" y="-86795"/>
            <a:ext cx="2232248" cy="2877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57331" y="-315416"/>
            <a:ext cx="9681859" cy="7560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Выпускница школы Евгения Лаптева окончила Донской государственный технический университет по специальности «Технология швейных изделий» </a:t>
            </a:r>
          </a:p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Успешно работает в АО «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Элис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Фешн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Рус» технологом швейного потока.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 descr="IMG-20200310-W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1916832"/>
            <a:ext cx="2654250" cy="4680520"/>
          </a:xfrm>
          <a:prstGeom prst="rect">
            <a:avLst/>
          </a:prstGeom>
        </p:spPr>
      </p:pic>
      <p:pic>
        <p:nvPicPr>
          <p:cNvPr id="4" name="Рисунок 3" descr="IMG-20200310-WA00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916832"/>
            <a:ext cx="3544578" cy="2344874"/>
          </a:xfrm>
          <a:prstGeom prst="rect">
            <a:avLst/>
          </a:prstGeom>
        </p:spPr>
      </p:pic>
      <p:pic>
        <p:nvPicPr>
          <p:cNvPr id="7" name="Рисунок 6" descr="IMG-20200310-WA0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35896" y="1916832"/>
            <a:ext cx="2859782" cy="3813043"/>
          </a:xfrm>
          <a:prstGeom prst="rect">
            <a:avLst/>
          </a:prstGeom>
        </p:spPr>
      </p:pic>
      <p:pic>
        <p:nvPicPr>
          <p:cNvPr id="6" name="Рисунок 5" descr="IMG-20200310-WA002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4077072"/>
            <a:ext cx="4283968" cy="2510138"/>
          </a:xfrm>
          <a:prstGeom prst="rect">
            <a:avLst/>
          </a:prstGeom>
        </p:spPr>
      </p:pic>
      <p:pic>
        <p:nvPicPr>
          <p:cNvPr id="8" name="Рисунок 7" descr="IMG-20200310-WA0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27984" y="3789040"/>
            <a:ext cx="2088232" cy="2784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3600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рамках участия нашей общеобразовательной организации во Всероссийском национальном проекте «150 культур Дона» учащимися совместно с учителем был сделан исследовательский проект « Национальные осетинские костюмы». 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Проект « Национальные осетинские костюмы» размещен на сайте https://infourok.ru/user/osipenko-elena-nikolaevna.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438174" cy="591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2738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476672"/>
            <a:ext cx="8064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МБОУ ООШ носит статус казачьей школы.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Учащимися совместно с учителем разработан исследовательский проект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«Одежда казаков»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8208912" cy="454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09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5" name="Рисунок 4" descr="IMG_04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9430" y="2825854"/>
            <a:ext cx="4032448" cy="3222517"/>
          </a:xfrm>
          <a:prstGeom prst="rect">
            <a:avLst/>
          </a:prstGeom>
        </p:spPr>
      </p:pic>
      <p:pic>
        <p:nvPicPr>
          <p:cNvPr id="3" name="Рисунок 2" descr="264547-mo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2656"/>
            <a:ext cx="4610703" cy="28231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89648" y="0"/>
            <a:ext cx="5454352" cy="3321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	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С  2012 года являюсь руководителем районного методического объединения учителей технологии.</a:t>
            </a:r>
            <a:endParaRPr lang="ru-RU" sz="2400" b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	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	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Times New Roman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  <a:ea typeface="Calibri"/>
                <a:cs typeface="Times New Roman"/>
              </a:rPr>
              <a:t>Семинары, олимпиады, конкурсы,  программы, уроки – все то что объединяет учителей города и района в сплоченный дружный коллектив.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  <a:ea typeface="Calibri"/>
              <a:cs typeface="Times New Roman"/>
            </a:endParaRPr>
          </a:p>
        </p:txBody>
      </p:sp>
      <p:pic>
        <p:nvPicPr>
          <p:cNvPr id="6" name="Рисунок 5" descr="2019-03-13 10.14.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3508445" y="3844483"/>
            <a:ext cx="2171733" cy="1628800"/>
          </a:xfrm>
          <a:prstGeom prst="rect">
            <a:avLst/>
          </a:prstGeom>
        </p:spPr>
      </p:pic>
      <p:pic>
        <p:nvPicPr>
          <p:cNvPr id="7" name="Рисунок 6" descr="2019-03-13 10.14.3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5220072" y="4293096"/>
            <a:ext cx="2304256" cy="1728192"/>
          </a:xfrm>
          <a:prstGeom prst="rect">
            <a:avLst/>
          </a:prstGeom>
        </p:spPr>
      </p:pic>
      <p:pic>
        <p:nvPicPr>
          <p:cNvPr id="8" name="Рисунок 7" descr="2019-03-13 10.37.5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5400000">
            <a:off x="7132645" y="4684779"/>
            <a:ext cx="1944217" cy="1592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Технология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0"/>
            <a:ext cx="3143250" cy="29718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260648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latin typeface="Trebuchet MS"/>
              </a:rPr>
              <a:t>Проблема</a:t>
            </a:r>
            <a:r>
              <a:rPr lang="ru-RU" sz="2800" dirty="0" smtClean="0">
                <a:latin typeface="Trebuchet MS"/>
              </a:rPr>
              <a:t>: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«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Метапредметные компетенции на уроках технологии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.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Формирование профессиональных навыков, функциональной и технологической грамотности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».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21297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800000"/>
                </a:solidFill>
                <a:latin typeface="Trebuchet MS"/>
              </a:rPr>
              <a:t>Обеспечение высокого качества организации образовательного процесса на основе использования современных образовательных технологий: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4293096"/>
            <a:ext cx="4788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Информационно-коммуникативные технологии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Проектно - исследовательские технологии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rebuchet MS"/>
            </a:endParaRP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Проблемное обучение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Дифференцированное обучение</a:t>
            </a: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Здоровьесберегающие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 технологии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rebuchet MS"/>
            </a:endParaRPr>
          </a:p>
          <a:p>
            <a:pPr marL="273050" indent="349250">
              <a:buClr>
                <a:schemeClr val="accent2">
                  <a:lumMod val="75000"/>
                </a:schemeClr>
              </a:buClr>
              <a:buFont typeface="Wingdings" pitchFamily="2" charset="2"/>
              <a:buChar char="§"/>
              <a:tabLst>
                <a:tab pos="1074738" algn="l"/>
                <a:tab pos="1708150" algn="l"/>
              </a:tabLs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rebuchet MS"/>
              </a:rPr>
              <a:t>Игровые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rebuchet MS"/>
              </a:rPr>
              <a:t>технологии.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rebuchet MS"/>
            </a:endParaRPr>
          </a:p>
        </p:txBody>
      </p:sp>
      <p:pic>
        <p:nvPicPr>
          <p:cNvPr id="7170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6912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«Воспитание, полученное человеком, закончено, достигло своей цели, когда человек настолько созрел, что обладает силой и волей самого себя образовывать в течение дальнейшей жизни и знает способ и средства, как он это может осуществить в качестве индивидуума, воздействующего на мир.»</a:t>
            </a:r>
          </a:p>
          <a:p>
            <a:pPr algn="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А.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Дистервег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 descr="s62903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564904"/>
            <a:ext cx="1813530" cy="3861048"/>
          </a:xfrm>
          <a:prstGeom prst="rect">
            <a:avLst/>
          </a:prstGeom>
        </p:spPr>
      </p:pic>
      <p:pic>
        <p:nvPicPr>
          <p:cNvPr id="5" name="Рисунок 4" descr="https://cs.infourok.ru/%D0%90%D0%AF83089644-9952-230x3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151216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058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1637674" y="2906941"/>
            <a:ext cx="3888432" cy="291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https://cs.infourok.ru/%D0%9C%D0%A339476818-5e3e-230x32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2936"/>
            <a:ext cx="1728192" cy="247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365104"/>
            <a:ext cx="1629243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051720" y="184482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Самообразование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1102889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332656"/>
            <a:ext cx="8524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Трансляция педагогического опыта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25602" name="Picture 2" descr="https://journalok.ru/wordpress/wp-content/uploads/2018/06/8_%D0%BC%D0%BE%D1%81%D0%BA%D0%BE%D0%B2%D1%81%D0%BA%D0%B0%D1%8F-%D1%8D%D0%BB%D0%B5%D0%BA%D1%82%D1%80%D0%BE%D0%BD%D0%BD%D0%B0%D1%8F-%D1%88%D0%BA%D0%BE%D0%BB%D0%B0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05064"/>
            <a:ext cx="2160240" cy="2160240"/>
          </a:xfrm>
          <a:prstGeom prst="rect">
            <a:avLst/>
          </a:prstGeom>
          <a:noFill/>
        </p:spPr>
      </p:pic>
      <p:pic>
        <p:nvPicPr>
          <p:cNvPr id="25604" name="Picture 4" descr="https://sun9-65.userapi.com/c850736/v850736148/3efb/wd1ypXxNMQI.jpg?ava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980728"/>
            <a:ext cx="1894191" cy="2064669"/>
          </a:xfrm>
          <a:prstGeom prst="rect">
            <a:avLst/>
          </a:prstGeom>
          <a:noFill/>
        </p:spPr>
      </p:pic>
      <p:pic>
        <p:nvPicPr>
          <p:cNvPr id="25606" name="Picture 6" descr="https://nasarenus.ucoz.ru/images/pro_shkol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3212976"/>
            <a:ext cx="1971504" cy="660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40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95536" y="332656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Хобби и увлечения )</a:t>
            </a:r>
          </a:p>
          <a:p>
            <a:endParaRPr lang="ru-RU" dirty="0"/>
          </a:p>
        </p:txBody>
      </p:sp>
      <p:pic>
        <p:nvPicPr>
          <p:cNvPr id="3" name="Рисунок 2" descr="2020-02-24 11.28.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2448" y="1156184"/>
            <a:ext cx="6012160" cy="45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20-03-03 18.16.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124744"/>
            <a:ext cx="3501102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-20161219-WA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332656"/>
            <a:ext cx="4569972" cy="6093296"/>
          </a:xfrm>
          <a:prstGeom prst="rect">
            <a:avLst/>
          </a:prstGeom>
        </p:spPr>
      </p:pic>
      <p:pic>
        <p:nvPicPr>
          <p:cNvPr id="7" name="Рисунок 6" descr="IMG_039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32656"/>
            <a:ext cx="4551970" cy="6069293"/>
          </a:xfrm>
          <a:prstGeom prst="rect">
            <a:avLst/>
          </a:prstGeom>
        </p:spPr>
      </p:pic>
      <p:pic>
        <p:nvPicPr>
          <p:cNvPr id="8" name="Рисунок 7" descr="2019-12-31 17.23.44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260648"/>
            <a:ext cx="8568952" cy="6264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80520" cy="62406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680520" cy="62406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405" y="249473"/>
            <a:ext cx="4680520" cy="62406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9" y="230011"/>
            <a:ext cx="3521337" cy="62601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43" y="250338"/>
            <a:ext cx="4706255" cy="62750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263" y="260648"/>
            <a:ext cx="4623978" cy="616530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4" y="273240"/>
            <a:ext cx="4706255" cy="62750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254176"/>
            <a:ext cx="4685374" cy="6247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1196752"/>
            <a:chOff x="0" y="0"/>
            <a:chExt cx="9144000" cy="119675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grpSpPr>
        <p:pic>
          <p:nvPicPr>
            <p:cNvPr id="3" name="Рисунок 2" descr="67_big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72209" cy="1196752"/>
            </a:xfrm>
            <a:prstGeom prst="rect">
              <a:avLst/>
            </a:prstGeom>
          </p:spPr>
        </p:pic>
        <p:pic>
          <p:nvPicPr>
            <p:cNvPr id="4" name="Рисунок 3" descr="440px-Zernograd_Palace_of_Cultu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2" y="1"/>
              <a:ext cx="2123728" cy="1196751"/>
            </a:xfrm>
            <a:prstGeom prst="rect">
              <a:avLst/>
            </a:prstGeom>
          </p:spPr>
        </p:pic>
        <p:pic>
          <p:nvPicPr>
            <p:cNvPr id="5" name="Рисунок 4" descr="hqdefault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63688" y="0"/>
              <a:ext cx="1536170" cy="1196752"/>
            </a:xfrm>
            <a:prstGeom prst="rect">
              <a:avLst/>
            </a:prstGeom>
          </p:spPr>
        </p:pic>
        <p:pic>
          <p:nvPicPr>
            <p:cNvPr id="6" name="Рисунок 5" descr="img_816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64088" y="0"/>
              <a:ext cx="1831752" cy="1196752"/>
            </a:xfrm>
            <a:prstGeom prst="rect">
              <a:avLst/>
            </a:prstGeom>
          </p:spPr>
        </p:pic>
        <p:pic>
          <p:nvPicPr>
            <p:cNvPr id="7" name="Рисунок 6" descr="IMG_1173-1024x768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31840" y="0"/>
              <a:ext cx="2304256" cy="119675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539552" y="1628800"/>
            <a:ext cx="77768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Вывод о работе…. </a:t>
            </a:r>
          </a:p>
          <a:p>
            <a:pPr algn="just"/>
            <a:r>
              <a:rPr lang="ru-RU" sz="3600" dirty="0" smtClean="0"/>
              <a:t>	</a:t>
            </a:r>
            <a:r>
              <a:rPr lang="ru-RU" sz="3600" b="1" dirty="0" smtClean="0">
                <a:solidFill>
                  <a:srgbClr val="002060"/>
                </a:solidFill>
              </a:rPr>
              <a:t>Если </a:t>
            </a:r>
            <a:r>
              <a:rPr lang="ru-RU" sz="3600" b="1" dirty="0">
                <a:solidFill>
                  <a:srgbClr val="002060"/>
                </a:solidFill>
              </a:rPr>
              <a:t>вы достаточно безумны, чтобы заниматься делом, которое любите - вы обречены прожить жизнь, полную смысла.</a:t>
            </a:r>
          </a:p>
          <a:p>
            <a:pPr algn="r"/>
            <a:r>
              <a:rPr lang="ru-RU" sz="3600" b="1" dirty="0">
                <a:solidFill>
                  <a:srgbClr val="002060"/>
                </a:solidFill>
              </a:rPr>
              <a:t>Герберт </a:t>
            </a:r>
            <a:r>
              <a:rPr lang="ru-RU" sz="3600" b="1" dirty="0" err="1">
                <a:solidFill>
                  <a:srgbClr val="002060"/>
                </a:solidFill>
              </a:rPr>
              <a:t>Келлехер</a:t>
            </a:r>
            <a:endParaRPr lang="ru-RU" sz="3600" b="1" dirty="0" smtClean="0">
              <a:solidFill>
                <a:srgbClr val="002060"/>
              </a:solidFill>
            </a:endParaRPr>
          </a:p>
          <a:p>
            <a:endParaRPr lang="ru-RU" sz="3600" dirty="0"/>
          </a:p>
          <a:p>
            <a:pPr algn="ctr"/>
            <a:r>
              <a:rPr lang="ru-RU" sz="3600" b="1" dirty="0" smtClean="0"/>
              <a:t>Спасибо за внимание)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https://avatars.mds.yandex.net/get-pdb/1971695/892cbab5-0daa-4593-beca-fc02b0169a3d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941168"/>
            <a:ext cx="2287541" cy="158636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741682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Материалы </a:t>
            </a:r>
            <a:r>
              <a:rPr lang="ru-RU" sz="3200" b="1" dirty="0"/>
              <a:t>методической разработки </a:t>
            </a:r>
            <a:endParaRPr lang="ru-RU" sz="3200" b="1" dirty="0" smtClean="0"/>
          </a:p>
          <a:p>
            <a:pPr algn="ctr"/>
            <a:r>
              <a:rPr lang="ru-RU" sz="3200" b="1" u="sng" dirty="0" smtClean="0"/>
              <a:t>«</a:t>
            </a:r>
            <a:r>
              <a:rPr lang="ru-RU" sz="3200" b="1" u="sng" dirty="0"/>
              <a:t>Метапредметные компетенции на уроках технологии</a:t>
            </a:r>
            <a:r>
              <a:rPr lang="ru-RU" sz="3200" b="1" u="sng" dirty="0" smtClean="0"/>
              <a:t>.</a:t>
            </a:r>
          </a:p>
          <a:p>
            <a:pPr algn="ctr"/>
            <a:r>
              <a:rPr lang="ru-RU" sz="3200" b="1" u="sng" dirty="0" smtClean="0"/>
              <a:t> </a:t>
            </a:r>
            <a:r>
              <a:rPr lang="ru-RU" sz="3200" b="1" u="sng" dirty="0"/>
              <a:t>Формирование профессиональных навыков, функциональной и технологической грамотности» </a:t>
            </a:r>
            <a:endParaRPr lang="ru-RU" sz="3200" b="1" u="sng" dirty="0" smtClean="0"/>
          </a:p>
          <a:p>
            <a:pPr algn="ctr"/>
            <a:r>
              <a:rPr lang="ru-RU" sz="3200" b="1" dirty="0" smtClean="0"/>
              <a:t> </a:t>
            </a:r>
            <a:r>
              <a:rPr lang="ru-RU" sz="3200" b="1" dirty="0"/>
              <a:t>размещены на сайте образовательной  организации, на сайте «Московская электронная школа»- </a:t>
            </a:r>
            <a:r>
              <a:rPr lang="ru-RU" sz="3200" b="1" dirty="0" err="1"/>
              <a:t>valeradas</a:t>
            </a:r>
            <a:r>
              <a:rPr lang="ru-RU" sz="3200" b="1" dirty="0"/>
              <a:t> , на сайте </a:t>
            </a:r>
            <a:r>
              <a:rPr lang="ru-RU" sz="3200" b="1" dirty="0">
                <a:hlinkClick r:id="rId4"/>
              </a:rPr>
              <a:t>https://infourok.ru/user/osipenko-elena-nikolaevna</a:t>
            </a:r>
            <a:r>
              <a:rPr lang="ru-RU" sz="3200" b="1" dirty="0" smtClean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400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00950"/>
            <a:ext cx="4104456" cy="5808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890" y="620688"/>
            <a:ext cx="4086118" cy="578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6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487707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8675" y="1052736"/>
            <a:ext cx="45053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034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texhnolog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2060848"/>
            <a:ext cx="5184576" cy="15121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260649"/>
            <a:ext cx="792088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Метапредметный подход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позволяет обеспечить общекультурное, личностное и познавательное развитие ребенка вооружить таким важным умением, как </a:t>
            </a:r>
            <a:r>
              <a:rPr lang="ru-RU" sz="2400" u="sng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умение учиться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endParaRPr lang="ru-RU" sz="24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 smtClean="0"/>
          </a:p>
          <a:p>
            <a:endParaRPr lang="ru-RU" dirty="0" smtClean="0">
              <a:solidFill>
                <a:srgbClr val="000000"/>
              </a:solidFill>
              <a:latin typeface="Impact" pitchFamily="34" charset="0"/>
            </a:endParaRPr>
          </a:p>
          <a:p>
            <a:endParaRPr lang="ru-RU" dirty="0">
              <a:solidFill>
                <a:srgbClr val="000000"/>
              </a:solidFill>
              <a:latin typeface="Impact" pitchFamily="34" charset="0"/>
            </a:endParaRPr>
          </a:p>
          <a:p>
            <a:r>
              <a:rPr lang="ru-RU" sz="2000" b="1" dirty="0" smtClean="0">
                <a:solidFill>
                  <a:srgbClr val="000000"/>
                </a:solidFill>
                <a:latin typeface="Calibri" pitchFamily="34" charset="0"/>
              </a:rPr>
              <a:t>В контексте предмета «Технология» ученик учится интегрировать знания из различных областей, осваивает сразу два типа содержания – содержание предметной области и деятельность, выходящую за рамки предмета - это включение ребенка в разные типы деятельности, что создает условия для его личностного роста,</a:t>
            </a:r>
            <a:r>
              <a:rPr lang="ru-RU" sz="2000" b="1" dirty="0" smtClean="0">
                <a:latin typeface="Calibri" pitchFamily="34" charset="0"/>
              </a:rPr>
              <a:t> это вовлечение ученика в мыслительный процесс, направленный на самостоятельную постановку проблемы, поиск способов и методов её решения, применения этих методов на практике.</a:t>
            </a:r>
          </a:p>
          <a:p>
            <a:endParaRPr lang="ru-RU" dirty="0">
              <a:latin typeface="Impact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211669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Одна из задач метапредметного подхода - понять, кто я в этом мире. </a:t>
            </a:r>
          </a:p>
        </p:txBody>
      </p:sp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pic>
        <p:nvPicPr>
          <p:cNvPr id="6" name="Рисунок 5" descr="IMG_0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55342" y="2425578"/>
            <a:ext cx="4248470" cy="36630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TextBox 1"/>
          <p:cNvSpPr txBox="1"/>
          <p:nvPr/>
        </p:nvSpPr>
        <p:spPr>
          <a:xfrm>
            <a:off x="323528" y="404664"/>
            <a:ext cx="56166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tx2">
                    <a:lumMod val="75000"/>
                  </a:schemeClr>
                </a:solidFill>
              </a:rPr>
              <a:t>Одной из современных технологий на уроках технологии, является </a:t>
            </a:r>
            <a:r>
              <a:rPr lang="ru-RU" sz="1900" b="1" i="1" u="sng" dirty="0">
                <a:solidFill>
                  <a:schemeClr val="tx2">
                    <a:lumMod val="75000"/>
                  </a:schemeClr>
                </a:solidFill>
              </a:rPr>
              <a:t>проектная деятельность</a:t>
            </a:r>
            <a:r>
              <a:rPr lang="ru-RU" sz="1900" b="1" u="sng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ru-RU" sz="1900" b="1" dirty="0">
                <a:solidFill>
                  <a:schemeClr val="tx2">
                    <a:lumMod val="75000"/>
                  </a:schemeClr>
                </a:solidFill>
              </a:rPr>
              <a:t>Проектная деятельность заключается в разработке и изготовлении нового продукта учеником под руководством учителя и постепенно переходит в самостоятельную деятельность школьника.</a:t>
            </a:r>
          </a:p>
        </p:txBody>
      </p:sp>
      <p:pic>
        <p:nvPicPr>
          <p:cNvPr id="4" name="Рисунок 3" descr="2019-02-19 09.21.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51519" y="2780930"/>
            <a:ext cx="4104458" cy="32403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lessons.osvitabezmezh.com.ua/pluginfile.php/653/course/overviewfiles/%D1%82%D1%80%D1%83%D0%B4%D1%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404664"/>
            <a:ext cx="1224136" cy="1017665"/>
          </a:xfrm>
          <a:prstGeom prst="rect">
            <a:avLst/>
          </a:prstGeom>
          <a:noFill/>
        </p:spPr>
      </p:pic>
      <p:pic>
        <p:nvPicPr>
          <p:cNvPr id="1028" name="Picture 4" descr="https://1001golos.ru/uploads/ratings/710000/709748/pic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04664"/>
            <a:ext cx="1182638" cy="1182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506" y="0"/>
            <a:ext cx="9188506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5078577" cy="4752528"/>
          </a:xfrm>
          <a:prstGeom prst="rect">
            <a:avLst/>
          </a:prstGeom>
        </p:spPr>
      </p:pic>
      <p:pic>
        <p:nvPicPr>
          <p:cNvPr id="3" name="Picture 2" descr="https://lessons.osvitabezmezh.com.ua/pluginfile.php/653/course/overviewfiles/%D1%82%D1%80%D1%83%D0%B4%D1%8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548680"/>
            <a:ext cx="2376264" cy="1975467"/>
          </a:xfrm>
          <a:prstGeom prst="rect">
            <a:avLst/>
          </a:prstGeom>
          <a:noFill/>
        </p:spPr>
      </p:pic>
      <p:pic>
        <p:nvPicPr>
          <p:cNvPr id="49154" name="Picture 2" descr="https://ds02.infourok.ru/uploads/ex/0d28/0000f787-f590123f/hello_html_45573b6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365104"/>
            <a:ext cx="2563535" cy="1800200"/>
          </a:xfrm>
          <a:prstGeom prst="rect">
            <a:avLst/>
          </a:prstGeom>
          <a:noFill/>
        </p:spPr>
      </p:pic>
      <p:pic>
        <p:nvPicPr>
          <p:cNvPr id="49156" name="Picture 4" descr="https://www.pngkey.com/png/detail/208-2081229_14-computer-technology-clip-art-icon-images-comput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636912"/>
            <a:ext cx="2087577" cy="18126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853815" y="548680"/>
            <a:ext cx="49083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ИНТЕГРИРОВАННЫЙ УРОК С </a:t>
            </a:r>
          </a:p>
          <a:p>
            <a:pPr algn="ctr"/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ПРИМЕНЕНИЕМ ИКТ</a:t>
            </a:r>
            <a:endParaRPr lang="ru-RU" sz="2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48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ediaurok.ucoz.net/kliparti/1/ram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8506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39552" y="404664"/>
            <a:ext cx="8064896" cy="5345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 smtClean="0">
                <a:ea typeface="Calibri"/>
                <a:cs typeface="Times New Roman"/>
              </a:rPr>
              <a:t>Тема урока: «Электрические </a:t>
            </a:r>
            <a:r>
              <a:rPr lang="ru-RU" u="sng" dirty="0">
                <a:ea typeface="Calibri"/>
                <a:cs typeface="Times New Roman"/>
              </a:rPr>
              <a:t>провода.  Монтаж </a:t>
            </a:r>
            <a:r>
              <a:rPr lang="ru-RU" u="sng" dirty="0" smtClean="0">
                <a:ea typeface="Calibri"/>
                <a:cs typeface="Times New Roman"/>
              </a:rPr>
              <a:t>электрической цепи</a:t>
            </a:r>
            <a:r>
              <a:rPr lang="ru-RU" u="sng" dirty="0">
                <a:ea typeface="Calibri"/>
                <a:cs typeface="Times New Roman"/>
              </a:rPr>
              <a:t>» (</a:t>
            </a:r>
            <a:r>
              <a:rPr lang="ru-RU" dirty="0">
                <a:ea typeface="Calibri"/>
                <a:cs typeface="Times New Roman"/>
              </a:rPr>
              <a:t>8 класс</a:t>
            </a:r>
            <a:r>
              <a:rPr lang="ru-RU" dirty="0" smtClean="0">
                <a:ea typeface="Calibri"/>
                <a:cs typeface="Times New Roman"/>
              </a:rPr>
              <a:t>).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Цели урока.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Образовательная: </a:t>
            </a:r>
            <a:r>
              <a:rPr lang="ru-RU" dirty="0">
                <a:ea typeface="Calibri"/>
                <a:cs typeface="Times New Roman"/>
              </a:rPr>
              <a:t>ознакомить учащихся с видами и марками проводов применяемых в быту. Сформировать умения </a:t>
            </a:r>
            <a:r>
              <a:rPr lang="ru-RU" dirty="0" err="1">
                <a:ea typeface="Calibri"/>
                <a:cs typeface="Times New Roman"/>
              </a:rPr>
              <a:t>оконцовывать</a:t>
            </a:r>
            <a:r>
              <a:rPr lang="ru-RU" dirty="0">
                <a:ea typeface="Calibri"/>
                <a:cs typeface="Times New Roman"/>
              </a:rPr>
              <a:t> и подсоединять провода к бытовой электроарматуре.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Развивающая: развивать техническое мышление школьников.</a:t>
            </a:r>
          </a:p>
          <a:p>
            <a:r>
              <a:rPr lang="ru-RU" dirty="0">
                <a:ea typeface="Calibri"/>
                <a:cs typeface="Times New Roman"/>
              </a:rPr>
              <a:t>Воспитательная: воспитывать аккуратность при проведении электротехнических работах</a:t>
            </a:r>
            <a:r>
              <a:rPr lang="ru-RU" dirty="0" smtClean="0"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ea typeface="Calibri"/>
                <a:cs typeface="Times New Roman"/>
              </a:rPr>
              <a:t>Проблемная ситуация: при переезде </a:t>
            </a:r>
            <a:r>
              <a:rPr lang="ru-RU" dirty="0">
                <a:ea typeface="Calibri"/>
                <a:cs typeface="Times New Roman"/>
              </a:rPr>
              <a:t>новую квартиру у вас случайно порвался провод на </a:t>
            </a:r>
            <a:r>
              <a:rPr lang="ru-RU" dirty="0" smtClean="0">
                <a:ea typeface="Calibri"/>
                <a:cs typeface="Times New Roman"/>
              </a:rPr>
              <a:t>любимой настольной </a:t>
            </a:r>
            <a:r>
              <a:rPr lang="ru-RU" dirty="0">
                <a:ea typeface="Calibri"/>
                <a:cs typeface="Times New Roman"/>
              </a:rPr>
              <a:t>электролампе, как быть?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«Многие </a:t>
            </a:r>
            <a:r>
              <a:rPr lang="ru-RU" dirty="0">
                <a:ea typeface="Calibri"/>
                <a:cs typeface="Times New Roman"/>
              </a:rPr>
              <a:t>предметы, изучаемые вами в школе взаимосвязаны. Сегодня на уроке технологии нам пригодятся знания из области физики и </a:t>
            </a:r>
            <a:r>
              <a:rPr lang="ru-RU" dirty="0" smtClean="0">
                <a:ea typeface="Calibri"/>
                <a:cs typeface="Times New Roman"/>
              </a:rPr>
              <a:t>ОБЖ».</a:t>
            </a:r>
            <a:endParaRPr lang="ru-RU" dirty="0">
              <a:ea typeface="Calibri"/>
              <a:cs typeface="Times New Roman"/>
            </a:endParaRPr>
          </a:p>
          <a:p>
            <a:r>
              <a:rPr lang="ru-RU" dirty="0" smtClean="0">
                <a:ea typeface="Calibri"/>
                <a:cs typeface="Times New Roman"/>
              </a:rPr>
              <a:t>В ходе урока использовались онлайн-задания с сайта </a:t>
            </a:r>
            <a:r>
              <a:rPr lang="ru-RU" u="sng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  <a:hlinkClick r:id="rId3"/>
              </a:rPr>
              <a:t>https://learningapps.org/-Осипенкоел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03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751</Words>
  <Application>Microsoft Office PowerPoint</Application>
  <PresentationFormat>Экран (4:3)</PresentationFormat>
  <Paragraphs>106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Arial</vt:lpstr>
      <vt:lpstr>Arial Black</vt:lpstr>
      <vt:lpstr>Arial Unicode MS</vt:lpstr>
      <vt:lpstr>Calibri</vt:lpstr>
      <vt:lpstr>Comic Sans MS</vt:lpstr>
      <vt:lpstr>Impact</vt:lpstr>
      <vt:lpstr>Open Sans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Олеся</dc:creator>
  <cp:lastModifiedBy>Бачурина</cp:lastModifiedBy>
  <cp:revision>71</cp:revision>
  <dcterms:created xsi:type="dcterms:W3CDTF">2020-03-10T18:18:09Z</dcterms:created>
  <dcterms:modified xsi:type="dcterms:W3CDTF">2020-04-02T08:01:13Z</dcterms:modified>
</cp:coreProperties>
</file>