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74" r:id="rId7"/>
    <p:sldId id="272" r:id="rId8"/>
    <p:sldId id="269" r:id="rId9"/>
    <p:sldId id="275" r:id="rId10"/>
    <p:sldId id="271" r:id="rId11"/>
    <p:sldId id="276" r:id="rId12"/>
  </p:sldIdLst>
  <p:sldSz cx="9144000" cy="5143500" type="screen16x9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C"/>
    <a:srgbClr val="CCFFCC"/>
    <a:srgbClr val="00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257" autoAdjust="0"/>
  </p:normalViewPr>
  <p:slideViewPr>
    <p:cSldViewPr>
      <p:cViewPr varScale="1">
        <p:scale>
          <a:sx n="54" d="100"/>
          <a:sy n="54" d="100"/>
        </p:scale>
        <p:origin x="186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10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084797808364962"/>
          <c:y val="0.33305457406143574"/>
          <c:w val="0.54659394177384568"/>
          <c:h val="0.6142687485921956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93529792"/>
        <c:axId val="1"/>
        <c:axId val="0"/>
      </c:bar3DChart>
      <c:catAx>
        <c:axId val="9352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О\с\н\о\в\н\о\й" sourceLinked="1"/>
        <c:majorTickMark val="none"/>
        <c:minorTickMark val="none"/>
        <c:tickLblPos val="nextTo"/>
        <c:crossAx val="9352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10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084797808364962"/>
          <c:y val="0.33305457406143574"/>
          <c:w val="0.54659394177384568"/>
          <c:h val="0.6142687485921956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strRef>
              <c:f>Sheet1!$B$1:$E$1</c:f>
              <c:strCache>
                <c:ptCount val="3"/>
                <c:pt idx="0">
                  <c:v>инвалиды</c:v>
                </c:pt>
                <c:pt idx="1">
                  <c:v>    ОВЗ</c:v>
                </c:pt>
                <c:pt idx="2">
                  <c:v>"группа риска"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1200</c:v>
                </c:pt>
                <c:pt idx="1">
                  <c:v>1300</c:v>
                </c:pt>
                <c:pt idx="2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7-4289-BE88-6A41E3D76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93529792"/>
        <c:axId val="1"/>
        <c:axId val="0"/>
      </c:bar3DChart>
      <c:catAx>
        <c:axId val="9352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52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10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084797808364962"/>
          <c:y val="0.33305457406143574"/>
          <c:w val="0.54659394177384568"/>
          <c:h val="0.6142687485921956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93529792"/>
        <c:axId val="1"/>
        <c:axId val="0"/>
      </c:bar3DChart>
      <c:catAx>
        <c:axId val="9352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О\с\н\о\в\н\о\й" sourceLinked="1"/>
        <c:majorTickMark val="none"/>
        <c:minorTickMark val="none"/>
        <c:tickLblPos val="nextTo"/>
        <c:crossAx val="9352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4EB5A-4C5F-4B3E-A3F7-68F1A713C27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F9CDA-9E62-475E-9B17-D6AB77948253}">
      <dgm:prSet custT="1"/>
      <dgm:spPr/>
      <dgm:t>
        <a:bodyPr/>
        <a:lstStyle/>
        <a:p>
          <a:pPr rtl="0"/>
          <a:r>
            <a:rPr lang="ru-RU" sz="2400" b="1" dirty="0" smtClean="0"/>
            <a:t>ОБЕСПЕЧЕНИЕ БЕЗОПАСНОСТИ</a:t>
          </a:r>
          <a:endParaRPr lang="ru-RU" sz="2400" dirty="0"/>
        </a:p>
      </dgm:t>
    </dgm:pt>
    <dgm:pt modelId="{31D0C0D0-B0AA-41B9-96C9-2A13D77D6235}" type="parTrans" cxnId="{C0CBE047-0780-4EA1-B79A-1970CF07B2C1}">
      <dgm:prSet/>
      <dgm:spPr/>
      <dgm:t>
        <a:bodyPr/>
        <a:lstStyle/>
        <a:p>
          <a:endParaRPr lang="ru-RU"/>
        </a:p>
      </dgm:t>
    </dgm:pt>
    <dgm:pt modelId="{09647496-5441-4172-8C3F-E52C99DBFD03}" type="sibTrans" cxnId="{C0CBE047-0780-4EA1-B79A-1970CF07B2C1}">
      <dgm:prSet/>
      <dgm:spPr/>
      <dgm:t>
        <a:bodyPr/>
        <a:lstStyle/>
        <a:p>
          <a:endParaRPr lang="ru-RU"/>
        </a:p>
      </dgm:t>
    </dgm:pt>
    <dgm:pt modelId="{13536790-7816-4402-944C-E275AA4EE56D}">
      <dgm:prSet custT="1"/>
      <dgm:spPr/>
      <dgm:t>
        <a:bodyPr/>
        <a:lstStyle/>
        <a:p>
          <a:pPr rtl="0"/>
          <a:r>
            <a:rPr lang="ru-RU" sz="2400" b="1" dirty="0" smtClean="0"/>
            <a:t>КАЧЕСТВЕННЫЕ ПРОГРАММЫ </a:t>
          </a:r>
          <a:endParaRPr lang="ru-RU" sz="2400" dirty="0"/>
        </a:p>
      </dgm:t>
    </dgm:pt>
    <dgm:pt modelId="{3CCA83AC-898D-4F0E-882F-2436776F171A}" type="parTrans" cxnId="{2D6D9B39-04DE-41AC-A9E4-4582F893FB19}">
      <dgm:prSet/>
      <dgm:spPr/>
      <dgm:t>
        <a:bodyPr/>
        <a:lstStyle/>
        <a:p>
          <a:endParaRPr lang="ru-RU"/>
        </a:p>
      </dgm:t>
    </dgm:pt>
    <dgm:pt modelId="{558CE942-A235-4A28-B03A-23C16CA322B8}" type="sibTrans" cxnId="{2D6D9B39-04DE-41AC-A9E4-4582F893FB19}">
      <dgm:prSet/>
      <dgm:spPr/>
      <dgm:t>
        <a:bodyPr/>
        <a:lstStyle/>
        <a:p>
          <a:endParaRPr lang="ru-RU"/>
        </a:p>
      </dgm:t>
    </dgm:pt>
    <dgm:pt modelId="{45BC4D1A-C01C-4687-B6D0-30D607B16A0A}">
      <dgm:prSet custT="1"/>
      <dgm:spPr/>
      <dgm:t>
        <a:bodyPr/>
        <a:lstStyle/>
        <a:p>
          <a:pPr rtl="0"/>
          <a:r>
            <a:rPr lang="ru-RU" sz="2400" b="1" dirty="0" smtClean="0"/>
            <a:t>КВАЛИФИЦИРОВАННЫЕ КАДРЫ</a:t>
          </a:r>
          <a:endParaRPr lang="ru-RU" sz="2400" dirty="0"/>
        </a:p>
      </dgm:t>
    </dgm:pt>
    <dgm:pt modelId="{ED679BF2-ABF5-4382-972E-93C53FCC939D}" type="parTrans" cxnId="{C36CE683-D10B-41D1-B5E4-1A13DDD2718D}">
      <dgm:prSet/>
      <dgm:spPr/>
      <dgm:t>
        <a:bodyPr/>
        <a:lstStyle/>
        <a:p>
          <a:endParaRPr lang="ru-RU"/>
        </a:p>
      </dgm:t>
    </dgm:pt>
    <dgm:pt modelId="{78182729-20E3-4A42-8667-8A962370091B}" type="sibTrans" cxnId="{C36CE683-D10B-41D1-B5E4-1A13DDD2718D}">
      <dgm:prSet/>
      <dgm:spPr/>
      <dgm:t>
        <a:bodyPr/>
        <a:lstStyle/>
        <a:p>
          <a:endParaRPr lang="ru-RU"/>
        </a:p>
      </dgm:t>
    </dgm:pt>
    <dgm:pt modelId="{B5CEDD69-00D6-4C0A-A0B6-99EDCA010284}">
      <dgm:prSet custT="1"/>
      <dgm:spPr/>
      <dgm:t>
        <a:bodyPr/>
        <a:lstStyle/>
        <a:p>
          <a:pPr rtl="0"/>
          <a:r>
            <a:rPr lang="ru-RU" sz="2400" b="1" dirty="0" smtClean="0"/>
            <a:t>УЧЕТ СПЕЦИФИКИ «ЦЕЛЕВЫХ ГРУПП»</a:t>
          </a:r>
          <a:endParaRPr lang="ru-RU" sz="2400" dirty="0"/>
        </a:p>
      </dgm:t>
    </dgm:pt>
    <dgm:pt modelId="{75E59DB2-6FAA-4797-968D-0A28AD4FC640}" type="parTrans" cxnId="{AA2674A3-162E-435C-9718-1543D0A160BC}">
      <dgm:prSet/>
      <dgm:spPr/>
      <dgm:t>
        <a:bodyPr/>
        <a:lstStyle/>
        <a:p>
          <a:endParaRPr lang="ru-RU"/>
        </a:p>
      </dgm:t>
    </dgm:pt>
    <dgm:pt modelId="{29AD1E30-4909-4B23-8718-16B12D6C18F9}" type="sibTrans" cxnId="{AA2674A3-162E-435C-9718-1543D0A160BC}">
      <dgm:prSet/>
      <dgm:spPr/>
      <dgm:t>
        <a:bodyPr/>
        <a:lstStyle/>
        <a:p>
          <a:endParaRPr lang="ru-RU"/>
        </a:p>
      </dgm:t>
    </dgm:pt>
    <dgm:pt modelId="{0C607CC5-5235-42EB-9DED-3B2B2915DC18}" type="pres">
      <dgm:prSet presAssocID="{58D4EB5A-4C5F-4B3E-A3F7-68F1A713C27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083109-750B-42CD-BCA3-1B060650C789}" type="pres">
      <dgm:prSet presAssocID="{58D4EB5A-4C5F-4B3E-A3F7-68F1A713C274}" presName="pyramid" presStyleLbl="node1" presStyleIdx="0" presStyleCnt="1"/>
      <dgm:spPr/>
    </dgm:pt>
    <dgm:pt modelId="{B66F0FAB-DD7B-414A-909A-D9B861ECF17A}" type="pres">
      <dgm:prSet presAssocID="{58D4EB5A-4C5F-4B3E-A3F7-68F1A713C274}" presName="theList" presStyleCnt="0"/>
      <dgm:spPr/>
    </dgm:pt>
    <dgm:pt modelId="{64092DD4-1188-4D58-8027-BA978A9F122A}" type="pres">
      <dgm:prSet presAssocID="{0F9F9CDA-9E62-475E-9B17-D6AB77948253}" presName="aNode" presStyleLbl="fgAcc1" presStyleIdx="0" presStyleCnt="4" custScaleX="146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351C7-DBEF-45F3-BB1C-B98DD94B63D1}" type="pres">
      <dgm:prSet presAssocID="{0F9F9CDA-9E62-475E-9B17-D6AB77948253}" presName="aSpace" presStyleCnt="0"/>
      <dgm:spPr/>
    </dgm:pt>
    <dgm:pt modelId="{9DA28632-032B-483B-BC99-7DD628B3EF2F}" type="pres">
      <dgm:prSet presAssocID="{13536790-7816-4402-944C-E275AA4EE56D}" presName="aNode" presStyleLbl="fgAcc1" presStyleIdx="1" presStyleCnt="4" custScaleX="146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6F819-B223-481B-8909-6038E25F5491}" type="pres">
      <dgm:prSet presAssocID="{13536790-7816-4402-944C-E275AA4EE56D}" presName="aSpace" presStyleCnt="0"/>
      <dgm:spPr/>
    </dgm:pt>
    <dgm:pt modelId="{A09B2749-447E-46EF-A599-34148183D78F}" type="pres">
      <dgm:prSet presAssocID="{45BC4D1A-C01C-4687-B6D0-30D607B16A0A}" presName="aNode" presStyleLbl="fgAcc1" presStyleIdx="2" presStyleCnt="4" custScaleX="146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12905-C29B-4140-9B6A-4BD8B7BEA396}" type="pres">
      <dgm:prSet presAssocID="{45BC4D1A-C01C-4687-B6D0-30D607B16A0A}" presName="aSpace" presStyleCnt="0"/>
      <dgm:spPr/>
    </dgm:pt>
    <dgm:pt modelId="{51E9AF96-A3D5-4B82-BACE-6A7ADC1DE759}" type="pres">
      <dgm:prSet presAssocID="{B5CEDD69-00D6-4C0A-A0B6-99EDCA010284}" presName="aNode" presStyleLbl="fgAcc1" presStyleIdx="3" presStyleCnt="4" custScaleX="146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A3F06-126F-4455-8408-CA0CDD82E823}" type="pres">
      <dgm:prSet presAssocID="{B5CEDD69-00D6-4C0A-A0B6-99EDCA010284}" presName="aSpace" presStyleCnt="0"/>
      <dgm:spPr/>
    </dgm:pt>
  </dgm:ptLst>
  <dgm:cxnLst>
    <dgm:cxn modelId="{AA2674A3-162E-435C-9718-1543D0A160BC}" srcId="{58D4EB5A-4C5F-4B3E-A3F7-68F1A713C274}" destId="{B5CEDD69-00D6-4C0A-A0B6-99EDCA010284}" srcOrd="3" destOrd="0" parTransId="{75E59DB2-6FAA-4797-968D-0A28AD4FC640}" sibTransId="{29AD1E30-4909-4B23-8718-16B12D6C18F9}"/>
    <dgm:cxn modelId="{53A58F9B-C1EF-425A-9439-36E505F28205}" type="presOf" srcId="{0F9F9CDA-9E62-475E-9B17-D6AB77948253}" destId="{64092DD4-1188-4D58-8027-BA978A9F122A}" srcOrd="0" destOrd="0" presId="urn:microsoft.com/office/officeart/2005/8/layout/pyramid2"/>
    <dgm:cxn modelId="{C36CE683-D10B-41D1-B5E4-1A13DDD2718D}" srcId="{58D4EB5A-4C5F-4B3E-A3F7-68F1A713C274}" destId="{45BC4D1A-C01C-4687-B6D0-30D607B16A0A}" srcOrd="2" destOrd="0" parTransId="{ED679BF2-ABF5-4382-972E-93C53FCC939D}" sibTransId="{78182729-20E3-4A42-8667-8A962370091B}"/>
    <dgm:cxn modelId="{95B191CF-69C5-40A3-81FC-1BB841366B34}" type="presOf" srcId="{58D4EB5A-4C5F-4B3E-A3F7-68F1A713C274}" destId="{0C607CC5-5235-42EB-9DED-3B2B2915DC18}" srcOrd="0" destOrd="0" presId="urn:microsoft.com/office/officeart/2005/8/layout/pyramid2"/>
    <dgm:cxn modelId="{2D6D9B39-04DE-41AC-A9E4-4582F893FB19}" srcId="{58D4EB5A-4C5F-4B3E-A3F7-68F1A713C274}" destId="{13536790-7816-4402-944C-E275AA4EE56D}" srcOrd="1" destOrd="0" parTransId="{3CCA83AC-898D-4F0E-882F-2436776F171A}" sibTransId="{558CE942-A235-4A28-B03A-23C16CA322B8}"/>
    <dgm:cxn modelId="{C0CBE047-0780-4EA1-B79A-1970CF07B2C1}" srcId="{58D4EB5A-4C5F-4B3E-A3F7-68F1A713C274}" destId="{0F9F9CDA-9E62-475E-9B17-D6AB77948253}" srcOrd="0" destOrd="0" parTransId="{31D0C0D0-B0AA-41B9-96C9-2A13D77D6235}" sibTransId="{09647496-5441-4172-8C3F-E52C99DBFD03}"/>
    <dgm:cxn modelId="{A7227134-916C-4CE3-82D8-347080E3EB6B}" type="presOf" srcId="{45BC4D1A-C01C-4687-B6D0-30D607B16A0A}" destId="{A09B2749-447E-46EF-A599-34148183D78F}" srcOrd="0" destOrd="0" presId="urn:microsoft.com/office/officeart/2005/8/layout/pyramid2"/>
    <dgm:cxn modelId="{14577033-67A6-4D6B-BA17-7310E51127D2}" type="presOf" srcId="{13536790-7816-4402-944C-E275AA4EE56D}" destId="{9DA28632-032B-483B-BC99-7DD628B3EF2F}" srcOrd="0" destOrd="0" presId="urn:microsoft.com/office/officeart/2005/8/layout/pyramid2"/>
    <dgm:cxn modelId="{688B93CC-3690-4B08-B898-DACF00392780}" type="presOf" srcId="{B5CEDD69-00D6-4C0A-A0B6-99EDCA010284}" destId="{51E9AF96-A3D5-4B82-BACE-6A7ADC1DE759}" srcOrd="0" destOrd="0" presId="urn:microsoft.com/office/officeart/2005/8/layout/pyramid2"/>
    <dgm:cxn modelId="{7E79A006-1A67-43EA-80AF-2A380C9F343E}" type="presParOf" srcId="{0C607CC5-5235-42EB-9DED-3B2B2915DC18}" destId="{50083109-750B-42CD-BCA3-1B060650C789}" srcOrd="0" destOrd="0" presId="urn:microsoft.com/office/officeart/2005/8/layout/pyramid2"/>
    <dgm:cxn modelId="{09A85045-D91F-4E91-914D-AFB293FFA0CF}" type="presParOf" srcId="{0C607CC5-5235-42EB-9DED-3B2B2915DC18}" destId="{B66F0FAB-DD7B-414A-909A-D9B861ECF17A}" srcOrd="1" destOrd="0" presId="urn:microsoft.com/office/officeart/2005/8/layout/pyramid2"/>
    <dgm:cxn modelId="{A27EAB24-D156-4518-B29A-734AA41F9407}" type="presParOf" srcId="{B66F0FAB-DD7B-414A-909A-D9B861ECF17A}" destId="{64092DD4-1188-4D58-8027-BA978A9F122A}" srcOrd="0" destOrd="0" presId="urn:microsoft.com/office/officeart/2005/8/layout/pyramid2"/>
    <dgm:cxn modelId="{4F2583B2-30F7-483E-8271-DE20D13E2E14}" type="presParOf" srcId="{B66F0FAB-DD7B-414A-909A-D9B861ECF17A}" destId="{6DA351C7-DBEF-45F3-BB1C-B98DD94B63D1}" srcOrd="1" destOrd="0" presId="urn:microsoft.com/office/officeart/2005/8/layout/pyramid2"/>
    <dgm:cxn modelId="{D404F01A-0C98-4B32-920E-B966BD3FB902}" type="presParOf" srcId="{B66F0FAB-DD7B-414A-909A-D9B861ECF17A}" destId="{9DA28632-032B-483B-BC99-7DD628B3EF2F}" srcOrd="2" destOrd="0" presId="urn:microsoft.com/office/officeart/2005/8/layout/pyramid2"/>
    <dgm:cxn modelId="{0700AEF9-542D-44BF-9695-7A7DC4DDC81E}" type="presParOf" srcId="{B66F0FAB-DD7B-414A-909A-D9B861ECF17A}" destId="{9BE6F819-B223-481B-8909-6038E25F5491}" srcOrd="3" destOrd="0" presId="urn:microsoft.com/office/officeart/2005/8/layout/pyramid2"/>
    <dgm:cxn modelId="{4C3004D2-13BC-4144-815C-E80540559434}" type="presParOf" srcId="{B66F0FAB-DD7B-414A-909A-D9B861ECF17A}" destId="{A09B2749-447E-46EF-A599-34148183D78F}" srcOrd="4" destOrd="0" presId="urn:microsoft.com/office/officeart/2005/8/layout/pyramid2"/>
    <dgm:cxn modelId="{984F95B4-3CD5-4B3C-A0D8-E827374B419F}" type="presParOf" srcId="{B66F0FAB-DD7B-414A-909A-D9B861ECF17A}" destId="{18612905-C29B-4140-9B6A-4BD8B7BEA396}" srcOrd="5" destOrd="0" presId="urn:microsoft.com/office/officeart/2005/8/layout/pyramid2"/>
    <dgm:cxn modelId="{086A4D2D-A6D2-4EFE-A692-BECF0B577998}" type="presParOf" srcId="{B66F0FAB-DD7B-414A-909A-D9B861ECF17A}" destId="{51E9AF96-A3D5-4B82-BACE-6A7ADC1DE759}" srcOrd="6" destOrd="0" presId="urn:microsoft.com/office/officeart/2005/8/layout/pyramid2"/>
    <dgm:cxn modelId="{3C1B3743-9666-48DF-ACBA-E627D528705A}" type="presParOf" srcId="{B66F0FAB-DD7B-414A-909A-D9B861ECF17A}" destId="{EA0A3F06-126F-4455-8408-CA0CDD82E82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3FAEC-F928-4184-9D26-656D893ABD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E5F4EB-7576-4C56-9C9E-B86E34F159CE}">
      <dgm:prSet/>
      <dgm:spPr/>
      <dgm:t>
        <a:bodyPr/>
        <a:lstStyle/>
        <a:p>
          <a:pPr rtl="0"/>
          <a:r>
            <a:rPr lang="ru-RU" b="1" i="1" dirty="0" smtClean="0"/>
            <a:t>Вариативность форм</a:t>
          </a:r>
          <a:endParaRPr lang="ru-RU" dirty="0"/>
        </a:p>
      </dgm:t>
    </dgm:pt>
    <dgm:pt modelId="{DCD9600A-FCA3-4F20-890E-8BBFCA0CC4B6}" type="parTrans" cxnId="{21905895-6454-4728-A003-96BF4A59E9CB}">
      <dgm:prSet/>
      <dgm:spPr/>
      <dgm:t>
        <a:bodyPr/>
        <a:lstStyle/>
        <a:p>
          <a:endParaRPr lang="ru-RU"/>
        </a:p>
      </dgm:t>
    </dgm:pt>
    <dgm:pt modelId="{4FB7B4AE-4EDB-4DCA-A546-D49953AE6162}" type="sibTrans" cxnId="{21905895-6454-4728-A003-96BF4A59E9CB}">
      <dgm:prSet/>
      <dgm:spPr/>
      <dgm:t>
        <a:bodyPr/>
        <a:lstStyle/>
        <a:p>
          <a:endParaRPr lang="ru-RU"/>
        </a:p>
      </dgm:t>
    </dgm:pt>
    <dgm:pt modelId="{ECE9772E-091E-4F8A-9C0F-EBDF265C9CFB}">
      <dgm:prSet/>
      <dgm:spPr/>
      <dgm:t>
        <a:bodyPr/>
        <a:lstStyle/>
        <a:p>
          <a:pPr rtl="0"/>
          <a:r>
            <a:rPr lang="ru-RU" b="1" i="1" dirty="0" smtClean="0"/>
            <a:t>Усиление сотрудничества</a:t>
          </a:r>
          <a:endParaRPr lang="ru-RU" dirty="0"/>
        </a:p>
      </dgm:t>
    </dgm:pt>
    <dgm:pt modelId="{900B5626-73C4-4246-915C-719FF3D9D48C}" type="parTrans" cxnId="{5FF2D081-78C5-46C9-BE07-CF6F1F61B6B0}">
      <dgm:prSet/>
      <dgm:spPr/>
      <dgm:t>
        <a:bodyPr/>
        <a:lstStyle/>
        <a:p>
          <a:endParaRPr lang="ru-RU"/>
        </a:p>
      </dgm:t>
    </dgm:pt>
    <dgm:pt modelId="{04BCF8D7-3784-48CB-B062-B3FE345241C0}" type="sibTrans" cxnId="{5FF2D081-78C5-46C9-BE07-CF6F1F61B6B0}">
      <dgm:prSet/>
      <dgm:spPr/>
      <dgm:t>
        <a:bodyPr/>
        <a:lstStyle/>
        <a:p>
          <a:endParaRPr lang="ru-RU"/>
        </a:p>
      </dgm:t>
    </dgm:pt>
    <dgm:pt modelId="{342563CF-9B38-4B7E-8FB3-52EFB177551D}">
      <dgm:prSet/>
      <dgm:spPr/>
      <dgm:t>
        <a:bodyPr/>
        <a:lstStyle/>
        <a:p>
          <a:pPr rtl="0"/>
          <a:r>
            <a:rPr lang="ru-RU" b="1" i="1" dirty="0" err="1" smtClean="0"/>
            <a:t>Допобразование</a:t>
          </a:r>
          <a:endParaRPr lang="ru-RU" dirty="0"/>
        </a:p>
      </dgm:t>
    </dgm:pt>
    <dgm:pt modelId="{6DF70989-8385-46DB-B379-81449A6EDA90}" type="parTrans" cxnId="{A33309BF-EA57-48A6-B560-55A80A0A3AA1}">
      <dgm:prSet/>
      <dgm:spPr/>
      <dgm:t>
        <a:bodyPr/>
        <a:lstStyle/>
        <a:p>
          <a:endParaRPr lang="ru-RU"/>
        </a:p>
      </dgm:t>
    </dgm:pt>
    <dgm:pt modelId="{6AA36698-9A69-4B79-B774-4C9892B43ACB}" type="sibTrans" cxnId="{A33309BF-EA57-48A6-B560-55A80A0A3AA1}">
      <dgm:prSet/>
      <dgm:spPr/>
      <dgm:t>
        <a:bodyPr/>
        <a:lstStyle/>
        <a:p>
          <a:endParaRPr lang="ru-RU"/>
        </a:p>
      </dgm:t>
    </dgm:pt>
    <dgm:pt modelId="{BD0FAEE5-0DA0-4409-83F9-5D27818B87D7}">
      <dgm:prSet/>
      <dgm:spPr/>
      <dgm:t>
        <a:bodyPr/>
        <a:lstStyle/>
        <a:p>
          <a:pPr rtl="0"/>
          <a:r>
            <a:rPr lang="ru-RU" b="1" i="1" dirty="0" smtClean="0"/>
            <a:t>Культура</a:t>
          </a:r>
          <a:endParaRPr lang="ru-RU" dirty="0"/>
        </a:p>
      </dgm:t>
    </dgm:pt>
    <dgm:pt modelId="{C1C722D4-1F65-4BAD-89A4-95EFF187183B}" type="parTrans" cxnId="{1C0B866C-911A-41D5-8F97-24FF12643731}">
      <dgm:prSet/>
      <dgm:spPr/>
      <dgm:t>
        <a:bodyPr/>
        <a:lstStyle/>
        <a:p>
          <a:endParaRPr lang="ru-RU"/>
        </a:p>
      </dgm:t>
    </dgm:pt>
    <dgm:pt modelId="{19C5E261-8894-4996-9668-719A2873FA8E}" type="sibTrans" cxnId="{1C0B866C-911A-41D5-8F97-24FF12643731}">
      <dgm:prSet/>
      <dgm:spPr/>
      <dgm:t>
        <a:bodyPr/>
        <a:lstStyle/>
        <a:p>
          <a:endParaRPr lang="ru-RU"/>
        </a:p>
      </dgm:t>
    </dgm:pt>
    <dgm:pt modelId="{61CB48E4-FE70-4F49-868B-4A090B23ABFF}">
      <dgm:prSet/>
      <dgm:spPr/>
      <dgm:t>
        <a:bodyPr/>
        <a:lstStyle/>
        <a:p>
          <a:pPr rtl="0"/>
          <a:r>
            <a:rPr lang="ru-RU" b="1" i="1" dirty="0" smtClean="0"/>
            <a:t>Спорт</a:t>
          </a:r>
          <a:endParaRPr lang="ru-RU" dirty="0"/>
        </a:p>
      </dgm:t>
    </dgm:pt>
    <dgm:pt modelId="{23E8D8C2-4D94-4DEF-A68D-D72837910287}" type="parTrans" cxnId="{9D5F82D5-2121-49C7-8334-EE5363ADEC35}">
      <dgm:prSet/>
      <dgm:spPr/>
      <dgm:t>
        <a:bodyPr/>
        <a:lstStyle/>
        <a:p>
          <a:endParaRPr lang="ru-RU"/>
        </a:p>
      </dgm:t>
    </dgm:pt>
    <dgm:pt modelId="{9657CD6B-9E68-4243-9700-FA509E065157}" type="sibTrans" cxnId="{9D5F82D5-2121-49C7-8334-EE5363ADEC35}">
      <dgm:prSet/>
      <dgm:spPr/>
      <dgm:t>
        <a:bodyPr/>
        <a:lstStyle/>
        <a:p>
          <a:endParaRPr lang="ru-RU"/>
        </a:p>
      </dgm:t>
    </dgm:pt>
    <dgm:pt modelId="{FE5FCD64-3428-4A0F-94EB-0E23A151C756}" type="pres">
      <dgm:prSet presAssocID="{3D23FAEC-F928-4184-9D26-656D893ABD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C919EC-6379-4ADB-A795-E3C36730A712}" type="pres">
      <dgm:prSet presAssocID="{C9E5F4EB-7576-4C56-9C9E-B86E34F159CE}" presName="linNode" presStyleCnt="0"/>
      <dgm:spPr/>
    </dgm:pt>
    <dgm:pt modelId="{D4299524-8D59-4342-A13A-2C23890DDBBB}" type="pres">
      <dgm:prSet presAssocID="{C9E5F4EB-7576-4C56-9C9E-B86E34F159C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A28E3-E7A5-4430-8CA9-F3E0102895E5}" type="pres">
      <dgm:prSet presAssocID="{4FB7B4AE-4EDB-4DCA-A546-D49953AE6162}" presName="sp" presStyleCnt="0"/>
      <dgm:spPr/>
    </dgm:pt>
    <dgm:pt modelId="{03E647E9-5FDD-4377-B06C-EDE62F8A900E}" type="pres">
      <dgm:prSet presAssocID="{ECE9772E-091E-4F8A-9C0F-EBDF265C9CFB}" presName="linNode" presStyleCnt="0"/>
      <dgm:spPr/>
    </dgm:pt>
    <dgm:pt modelId="{C95A0732-BBAD-43A0-B26C-C8D577754DA0}" type="pres">
      <dgm:prSet presAssocID="{ECE9772E-091E-4F8A-9C0F-EBDF265C9CF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4836F-9C4A-4EE1-A7A9-2D2F4ACB5CED}" type="pres">
      <dgm:prSet presAssocID="{04BCF8D7-3784-48CB-B062-B3FE345241C0}" presName="sp" presStyleCnt="0"/>
      <dgm:spPr/>
    </dgm:pt>
    <dgm:pt modelId="{262A670C-EFAB-432F-B27A-3E2571EF814F}" type="pres">
      <dgm:prSet presAssocID="{342563CF-9B38-4B7E-8FB3-52EFB177551D}" presName="linNode" presStyleCnt="0"/>
      <dgm:spPr/>
    </dgm:pt>
    <dgm:pt modelId="{60E63C03-2520-4761-9291-D958C861161F}" type="pres">
      <dgm:prSet presAssocID="{342563CF-9B38-4B7E-8FB3-52EFB177551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E15DA-D793-4579-89FB-4927E9CFB97D}" type="pres">
      <dgm:prSet presAssocID="{6AA36698-9A69-4B79-B774-4C9892B43ACB}" presName="sp" presStyleCnt="0"/>
      <dgm:spPr/>
    </dgm:pt>
    <dgm:pt modelId="{D050909D-9541-4A4F-AB63-32CE2B839C5E}" type="pres">
      <dgm:prSet presAssocID="{BD0FAEE5-0DA0-4409-83F9-5D27818B87D7}" presName="linNode" presStyleCnt="0"/>
      <dgm:spPr/>
    </dgm:pt>
    <dgm:pt modelId="{BB644255-3566-48CD-B4A1-B5033DB94481}" type="pres">
      <dgm:prSet presAssocID="{BD0FAEE5-0DA0-4409-83F9-5D27818B87D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F495A-0D90-4D39-8BC1-C3FD8C75773B}" type="pres">
      <dgm:prSet presAssocID="{19C5E261-8894-4996-9668-719A2873FA8E}" presName="sp" presStyleCnt="0"/>
      <dgm:spPr/>
    </dgm:pt>
    <dgm:pt modelId="{0BA39FCD-0C85-4B48-9E52-ED430A37B568}" type="pres">
      <dgm:prSet presAssocID="{61CB48E4-FE70-4F49-868B-4A090B23ABFF}" presName="linNode" presStyleCnt="0"/>
      <dgm:spPr/>
    </dgm:pt>
    <dgm:pt modelId="{9102E9F7-C7FE-46ED-B027-05CC7FFF1DE9}" type="pres">
      <dgm:prSet presAssocID="{61CB48E4-FE70-4F49-868B-4A090B23ABF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A5707-A400-40CE-BB01-6808D5C3E71C}" type="presOf" srcId="{BD0FAEE5-0DA0-4409-83F9-5D27818B87D7}" destId="{BB644255-3566-48CD-B4A1-B5033DB94481}" srcOrd="0" destOrd="0" presId="urn:microsoft.com/office/officeart/2005/8/layout/vList5"/>
    <dgm:cxn modelId="{1C0B866C-911A-41D5-8F97-24FF12643731}" srcId="{3D23FAEC-F928-4184-9D26-656D893ABDDA}" destId="{BD0FAEE5-0DA0-4409-83F9-5D27818B87D7}" srcOrd="3" destOrd="0" parTransId="{C1C722D4-1F65-4BAD-89A4-95EFF187183B}" sibTransId="{19C5E261-8894-4996-9668-719A2873FA8E}"/>
    <dgm:cxn modelId="{6FBCBA54-0394-4819-8F6F-AB7B7A0DBBD9}" type="presOf" srcId="{61CB48E4-FE70-4F49-868B-4A090B23ABFF}" destId="{9102E9F7-C7FE-46ED-B027-05CC7FFF1DE9}" srcOrd="0" destOrd="0" presId="urn:microsoft.com/office/officeart/2005/8/layout/vList5"/>
    <dgm:cxn modelId="{5FF2D081-78C5-46C9-BE07-CF6F1F61B6B0}" srcId="{3D23FAEC-F928-4184-9D26-656D893ABDDA}" destId="{ECE9772E-091E-4F8A-9C0F-EBDF265C9CFB}" srcOrd="1" destOrd="0" parTransId="{900B5626-73C4-4246-915C-719FF3D9D48C}" sibTransId="{04BCF8D7-3784-48CB-B062-B3FE345241C0}"/>
    <dgm:cxn modelId="{3478CB8D-6AF8-43BE-BD45-6BA51659E082}" type="presOf" srcId="{ECE9772E-091E-4F8A-9C0F-EBDF265C9CFB}" destId="{C95A0732-BBAD-43A0-B26C-C8D577754DA0}" srcOrd="0" destOrd="0" presId="urn:microsoft.com/office/officeart/2005/8/layout/vList5"/>
    <dgm:cxn modelId="{B0A226CF-97ED-4DAC-8F95-000BFC00AE0B}" type="presOf" srcId="{C9E5F4EB-7576-4C56-9C9E-B86E34F159CE}" destId="{D4299524-8D59-4342-A13A-2C23890DDBBB}" srcOrd="0" destOrd="0" presId="urn:microsoft.com/office/officeart/2005/8/layout/vList5"/>
    <dgm:cxn modelId="{C3112D89-3530-4B5C-B96D-ADAB07E7BE9F}" type="presOf" srcId="{3D23FAEC-F928-4184-9D26-656D893ABDDA}" destId="{FE5FCD64-3428-4A0F-94EB-0E23A151C756}" srcOrd="0" destOrd="0" presId="urn:microsoft.com/office/officeart/2005/8/layout/vList5"/>
    <dgm:cxn modelId="{A33309BF-EA57-48A6-B560-55A80A0A3AA1}" srcId="{3D23FAEC-F928-4184-9D26-656D893ABDDA}" destId="{342563CF-9B38-4B7E-8FB3-52EFB177551D}" srcOrd="2" destOrd="0" parTransId="{6DF70989-8385-46DB-B379-81449A6EDA90}" sibTransId="{6AA36698-9A69-4B79-B774-4C9892B43ACB}"/>
    <dgm:cxn modelId="{9D5F82D5-2121-49C7-8334-EE5363ADEC35}" srcId="{3D23FAEC-F928-4184-9D26-656D893ABDDA}" destId="{61CB48E4-FE70-4F49-868B-4A090B23ABFF}" srcOrd="4" destOrd="0" parTransId="{23E8D8C2-4D94-4DEF-A68D-D72837910287}" sibTransId="{9657CD6B-9E68-4243-9700-FA509E065157}"/>
    <dgm:cxn modelId="{21905895-6454-4728-A003-96BF4A59E9CB}" srcId="{3D23FAEC-F928-4184-9D26-656D893ABDDA}" destId="{C9E5F4EB-7576-4C56-9C9E-B86E34F159CE}" srcOrd="0" destOrd="0" parTransId="{DCD9600A-FCA3-4F20-890E-8BBFCA0CC4B6}" sibTransId="{4FB7B4AE-4EDB-4DCA-A546-D49953AE6162}"/>
    <dgm:cxn modelId="{9B54DFE3-AC54-459C-BD04-40115F4211F7}" type="presOf" srcId="{342563CF-9B38-4B7E-8FB3-52EFB177551D}" destId="{60E63C03-2520-4761-9291-D958C861161F}" srcOrd="0" destOrd="0" presId="urn:microsoft.com/office/officeart/2005/8/layout/vList5"/>
    <dgm:cxn modelId="{EC22434B-0443-4B98-B245-BCCDC618CB3B}" type="presParOf" srcId="{FE5FCD64-3428-4A0F-94EB-0E23A151C756}" destId="{78C919EC-6379-4ADB-A795-E3C36730A712}" srcOrd="0" destOrd="0" presId="urn:microsoft.com/office/officeart/2005/8/layout/vList5"/>
    <dgm:cxn modelId="{5E4C5428-AA5F-4A5A-A93D-46E3C7099A87}" type="presParOf" srcId="{78C919EC-6379-4ADB-A795-E3C36730A712}" destId="{D4299524-8D59-4342-A13A-2C23890DDBBB}" srcOrd="0" destOrd="0" presId="urn:microsoft.com/office/officeart/2005/8/layout/vList5"/>
    <dgm:cxn modelId="{A4281FB5-BF40-438C-B276-DF167591B7B5}" type="presParOf" srcId="{FE5FCD64-3428-4A0F-94EB-0E23A151C756}" destId="{EE4A28E3-E7A5-4430-8CA9-F3E0102895E5}" srcOrd="1" destOrd="0" presId="urn:microsoft.com/office/officeart/2005/8/layout/vList5"/>
    <dgm:cxn modelId="{6E53BAA5-F64B-4B84-BC18-8A2993CA4827}" type="presParOf" srcId="{FE5FCD64-3428-4A0F-94EB-0E23A151C756}" destId="{03E647E9-5FDD-4377-B06C-EDE62F8A900E}" srcOrd="2" destOrd="0" presId="urn:microsoft.com/office/officeart/2005/8/layout/vList5"/>
    <dgm:cxn modelId="{3CC80F3A-EB64-4D34-8AB5-C7F3C801A09F}" type="presParOf" srcId="{03E647E9-5FDD-4377-B06C-EDE62F8A900E}" destId="{C95A0732-BBAD-43A0-B26C-C8D577754DA0}" srcOrd="0" destOrd="0" presId="urn:microsoft.com/office/officeart/2005/8/layout/vList5"/>
    <dgm:cxn modelId="{42DA7B8A-D7C0-4B75-A539-3721B423FD16}" type="presParOf" srcId="{FE5FCD64-3428-4A0F-94EB-0E23A151C756}" destId="{D584836F-9C4A-4EE1-A7A9-2D2F4ACB5CED}" srcOrd="3" destOrd="0" presId="urn:microsoft.com/office/officeart/2005/8/layout/vList5"/>
    <dgm:cxn modelId="{B2C44D5B-AA98-49E8-AEFF-32677CC4C33E}" type="presParOf" srcId="{FE5FCD64-3428-4A0F-94EB-0E23A151C756}" destId="{262A670C-EFAB-432F-B27A-3E2571EF814F}" srcOrd="4" destOrd="0" presId="urn:microsoft.com/office/officeart/2005/8/layout/vList5"/>
    <dgm:cxn modelId="{C7336D33-17CE-45C6-9AB5-CF6EC5657797}" type="presParOf" srcId="{262A670C-EFAB-432F-B27A-3E2571EF814F}" destId="{60E63C03-2520-4761-9291-D958C861161F}" srcOrd="0" destOrd="0" presId="urn:microsoft.com/office/officeart/2005/8/layout/vList5"/>
    <dgm:cxn modelId="{15077FCD-A6E8-43C4-AD33-648DD4A74EA9}" type="presParOf" srcId="{FE5FCD64-3428-4A0F-94EB-0E23A151C756}" destId="{B16E15DA-D793-4579-89FB-4927E9CFB97D}" srcOrd="5" destOrd="0" presId="urn:microsoft.com/office/officeart/2005/8/layout/vList5"/>
    <dgm:cxn modelId="{FC23A837-FC5E-47FB-A5AE-1F3382DD3300}" type="presParOf" srcId="{FE5FCD64-3428-4A0F-94EB-0E23A151C756}" destId="{D050909D-9541-4A4F-AB63-32CE2B839C5E}" srcOrd="6" destOrd="0" presId="urn:microsoft.com/office/officeart/2005/8/layout/vList5"/>
    <dgm:cxn modelId="{1402D22C-0325-4C0B-9FCA-BE7F534E2E6C}" type="presParOf" srcId="{D050909D-9541-4A4F-AB63-32CE2B839C5E}" destId="{BB644255-3566-48CD-B4A1-B5033DB94481}" srcOrd="0" destOrd="0" presId="urn:microsoft.com/office/officeart/2005/8/layout/vList5"/>
    <dgm:cxn modelId="{A9CBCE45-03FB-49E5-98A7-FD33116D56AA}" type="presParOf" srcId="{FE5FCD64-3428-4A0F-94EB-0E23A151C756}" destId="{6A0F495A-0D90-4D39-8BC1-C3FD8C75773B}" srcOrd="7" destOrd="0" presId="urn:microsoft.com/office/officeart/2005/8/layout/vList5"/>
    <dgm:cxn modelId="{9A19441F-057C-4D26-BEF2-08DE7C3C7DBE}" type="presParOf" srcId="{FE5FCD64-3428-4A0F-94EB-0E23A151C756}" destId="{0BA39FCD-0C85-4B48-9E52-ED430A37B568}" srcOrd="8" destOrd="0" presId="urn:microsoft.com/office/officeart/2005/8/layout/vList5"/>
    <dgm:cxn modelId="{D7120627-2F33-4492-A66B-42317A3120E8}" type="presParOf" srcId="{0BA39FCD-0C85-4B48-9E52-ED430A37B568}" destId="{9102E9F7-C7FE-46ED-B027-05CC7FFF1DE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E6765F-69CA-4590-8F90-0C11449A52F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319624-1919-4086-B47B-7452433FD50B}">
      <dgm:prSet custT="1"/>
      <dgm:spPr/>
      <dgm:t>
        <a:bodyPr/>
        <a:lstStyle/>
        <a:p>
          <a:pPr rtl="0"/>
          <a:r>
            <a:rPr lang="ru-RU" sz="3200" b="1" dirty="0" err="1" smtClean="0">
              <a:solidFill>
                <a:srgbClr val="C00000"/>
              </a:solidFill>
            </a:rPr>
            <a:t>тематизм</a:t>
          </a:r>
          <a:r>
            <a:rPr lang="ru-RU" sz="3200" b="1" dirty="0" smtClean="0">
              <a:solidFill>
                <a:srgbClr val="C00000"/>
              </a:solidFill>
            </a:rPr>
            <a:t>/профиль смены</a:t>
          </a:r>
          <a:endParaRPr lang="ru-RU" sz="3200" dirty="0">
            <a:solidFill>
              <a:srgbClr val="C00000"/>
            </a:solidFill>
          </a:endParaRPr>
        </a:p>
      </dgm:t>
    </dgm:pt>
    <dgm:pt modelId="{E8227752-1CA0-4BB3-AE64-029843EEAAF3}" type="parTrans" cxnId="{AE9D202D-CE45-4351-9BD3-DCEA5E576642}">
      <dgm:prSet/>
      <dgm:spPr/>
      <dgm:t>
        <a:bodyPr/>
        <a:lstStyle/>
        <a:p>
          <a:endParaRPr lang="ru-RU"/>
        </a:p>
      </dgm:t>
    </dgm:pt>
    <dgm:pt modelId="{6A4D1890-46D1-408D-A653-7124732A3ACE}" type="sibTrans" cxnId="{AE9D202D-CE45-4351-9BD3-DCEA5E576642}">
      <dgm:prSet/>
      <dgm:spPr/>
      <dgm:t>
        <a:bodyPr/>
        <a:lstStyle/>
        <a:p>
          <a:endParaRPr lang="ru-RU"/>
        </a:p>
      </dgm:t>
    </dgm:pt>
    <dgm:pt modelId="{0DA05451-4966-41F0-971D-1ECABB50FEC7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rgbClr val="C00000"/>
              </a:solidFill>
            </a:rPr>
            <a:t>качественная программа</a:t>
          </a:r>
          <a:endParaRPr lang="ru-RU" sz="3200" dirty="0">
            <a:solidFill>
              <a:srgbClr val="C00000"/>
            </a:solidFill>
          </a:endParaRPr>
        </a:p>
      </dgm:t>
    </dgm:pt>
    <dgm:pt modelId="{CACD2CFC-BD4D-4B80-B9E2-CB1ADB6D64DB}" type="parTrans" cxnId="{F3E17E82-81F8-4AF3-96E0-CF7614D949FF}">
      <dgm:prSet/>
      <dgm:spPr/>
      <dgm:t>
        <a:bodyPr/>
        <a:lstStyle/>
        <a:p>
          <a:endParaRPr lang="ru-RU"/>
        </a:p>
      </dgm:t>
    </dgm:pt>
    <dgm:pt modelId="{6DDF4B73-5D12-45D2-8584-DE7A799C4A2F}" type="sibTrans" cxnId="{F3E17E82-81F8-4AF3-96E0-CF7614D949FF}">
      <dgm:prSet/>
      <dgm:spPr/>
      <dgm:t>
        <a:bodyPr/>
        <a:lstStyle/>
        <a:p>
          <a:endParaRPr lang="ru-RU"/>
        </a:p>
      </dgm:t>
    </dgm:pt>
    <dgm:pt modelId="{7C0AB6D1-0919-4060-873F-B30D6AE74162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rgbClr val="C00000"/>
              </a:solidFill>
            </a:rPr>
            <a:t>учет возраста</a:t>
          </a:r>
          <a:endParaRPr lang="ru-RU" sz="3200" dirty="0">
            <a:solidFill>
              <a:srgbClr val="C00000"/>
            </a:solidFill>
          </a:endParaRPr>
        </a:p>
      </dgm:t>
    </dgm:pt>
    <dgm:pt modelId="{B28F3083-823A-4B8E-9860-6C2B91F9BEC5}" type="parTrans" cxnId="{3A51DF24-7F59-44C7-B63D-AA7C01F8C55F}">
      <dgm:prSet/>
      <dgm:spPr/>
      <dgm:t>
        <a:bodyPr/>
        <a:lstStyle/>
        <a:p>
          <a:endParaRPr lang="ru-RU"/>
        </a:p>
      </dgm:t>
    </dgm:pt>
    <dgm:pt modelId="{4E82157F-3D72-435C-A110-4D892259E37A}" type="sibTrans" cxnId="{3A51DF24-7F59-44C7-B63D-AA7C01F8C55F}">
      <dgm:prSet/>
      <dgm:spPr/>
      <dgm:t>
        <a:bodyPr/>
        <a:lstStyle/>
        <a:p>
          <a:endParaRPr lang="ru-RU"/>
        </a:p>
      </dgm:t>
    </dgm:pt>
    <dgm:pt modelId="{6B12622A-2AA2-4D09-9870-C11405343170}" type="pres">
      <dgm:prSet presAssocID="{49E6765F-69CA-4590-8F90-0C11449A52F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55F37D8-B0A0-4A2E-8667-9F646FB0EE05}" type="pres">
      <dgm:prSet presAssocID="{49E6765F-69CA-4590-8F90-0C11449A52FF}" presName="pyramid" presStyleLbl="node1" presStyleIdx="0" presStyleCnt="1" custLinFactNeighborX="-16807"/>
      <dgm:spPr/>
    </dgm:pt>
    <dgm:pt modelId="{B10B37F9-A379-4F27-ADE9-66D6ACB9A746}" type="pres">
      <dgm:prSet presAssocID="{49E6765F-69CA-4590-8F90-0C11449A52FF}" presName="theList" presStyleCnt="0"/>
      <dgm:spPr/>
    </dgm:pt>
    <dgm:pt modelId="{6CDDC3B2-A3D7-4943-909E-26BC85DA0186}" type="pres">
      <dgm:prSet presAssocID="{2E319624-1919-4086-B47B-7452433FD50B}" presName="aNode" presStyleLbl="fgAcc1" presStyleIdx="0" presStyleCnt="3" custScaleX="247087" custLinFactNeighborX="-9180" custLinFactNeighborY="9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4D66D-6B26-4115-AFAF-B0A58B5742DF}" type="pres">
      <dgm:prSet presAssocID="{2E319624-1919-4086-B47B-7452433FD50B}" presName="aSpace" presStyleCnt="0"/>
      <dgm:spPr/>
    </dgm:pt>
    <dgm:pt modelId="{4C599505-0B80-446B-B828-81E3628371EE}" type="pres">
      <dgm:prSet presAssocID="{0DA05451-4966-41F0-971D-1ECABB50FEC7}" presName="aNode" presStyleLbl="fgAcc1" presStyleIdx="1" presStyleCnt="3" custScaleX="215833" custScaleY="120126" custLinFactY="5150" custLinFactNeighborX="-91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BFFCC-D2FC-4D13-86A9-0148BC8637B1}" type="pres">
      <dgm:prSet presAssocID="{0DA05451-4966-41F0-971D-1ECABB50FEC7}" presName="aSpace" presStyleCnt="0"/>
      <dgm:spPr/>
    </dgm:pt>
    <dgm:pt modelId="{FCC5CBEC-0B7A-488C-ADE1-E7959FEC304B}" type="pres">
      <dgm:prSet presAssocID="{7C0AB6D1-0919-4060-873F-B30D6AE74162}" presName="aNode" presStyleLbl="fgAcc1" presStyleIdx="2" presStyleCnt="3" custScaleX="141542" custScaleY="107442" custLinFactY="28343" custLinFactNeighborX="-1609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6DA04-D28A-4ABD-94C4-648AF701C9CE}" type="pres">
      <dgm:prSet presAssocID="{7C0AB6D1-0919-4060-873F-B30D6AE74162}" presName="aSpace" presStyleCnt="0"/>
      <dgm:spPr/>
    </dgm:pt>
  </dgm:ptLst>
  <dgm:cxnLst>
    <dgm:cxn modelId="{8A4009F0-5C5E-4857-9E52-80A971817814}" type="presOf" srcId="{2E319624-1919-4086-B47B-7452433FD50B}" destId="{6CDDC3B2-A3D7-4943-909E-26BC85DA0186}" srcOrd="0" destOrd="0" presId="urn:microsoft.com/office/officeart/2005/8/layout/pyramid2"/>
    <dgm:cxn modelId="{F3E17E82-81F8-4AF3-96E0-CF7614D949FF}" srcId="{49E6765F-69CA-4590-8F90-0C11449A52FF}" destId="{0DA05451-4966-41F0-971D-1ECABB50FEC7}" srcOrd="1" destOrd="0" parTransId="{CACD2CFC-BD4D-4B80-B9E2-CB1ADB6D64DB}" sibTransId="{6DDF4B73-5D12-45D2-8584-DE7A799C4A2F}"/>
    <dgm:cxn modelId="{AE9D202D-CE45-4351-9BD3-DCEA5E576642}" srcId="{49E6765F-69CA-4590-8F90-0C11449A52FF}" destId="{2E319624-1919-4086-B47B-7452433FD50B}" srcOrd="0" destOrd="0" parTransId="{E8227752-1CA0-4BB3-AE64-029843EEAAF3}" sibTransId="{6A4D1890-46D1-408D-A653-7124732A3ACE}"/>
    <dgm:cxn modelId="{032424FB-8A6C-42A0-8ACB-E243D718B025}" type="presOf" srcId="{7C0AB6D1-0919-4060-873F-B30D6AE74162}" destId="{FCC5CBEC-0B7A-488C-ADE1-E7959FEC304B}" srcOrd="0" destOrd="0" presId="urn:microsoft.com/office/officeart/2005/8/layout/pyramid2"/>
    <dgm:cxn modelId="{3A51DF24-7F59-44C7-B63D-AA7C01F8C55F}" srcId="{49E6765F-69CA-4590-8F90-0C11449A52FF}" destId="{7C0AB6D1-0919-4060-873F-B30D6AE74162}" srcOrd="2" destOrd="0" parTransId="{B28F3083-823A-4B8E-9860-6C2B91F9BEC5}" sibTransId="{4E82157F-3D72-435C-A110-4D892259E37A}"/>
    <dgm:cxn modelId="{6A3695FF-41A3-4BD6-90E3-D4711F208FB0}" type="presOf" srcId="{0DA05451-4966-41F0-971D-1ECABB50FEC7}" destId="{4C599505-0B80-446B-B828-81E3628371EE}" srcOrd="0" destOrd="0" presId="urn:microsoft.com/office/officeart/2005/8/layout/pyramid2"/>
    <dgm:cxn modelId="{049CEEC1-69CC-48FF-BE17-548E26BCA60E}" type="presOf" srcId="{49E6765F-69CA-4590-8F90-0C11449A52FF}" destId="{6B12622A-2AA2-4D09-9870-C11405343170}" srcOrd="0" destOrd="0" presId="urn:microsoft.com/office/officeart/2005/8/layout/pyramid2"/>
    <dgm:cxn modelId="{68D4D16C-6A0C-4172-9AED-2B5AB6558F78}" type="presParOf" srcId="{6B12622A-2AA2-4D09-9870-C11405343170}" destId="{755F37D8-B0A0-4A2E-8667-9F646FB0EE05}" srcOrd="0" destOrd="0" presId="urn:microsoft.com/office/officeart/2005/8/layout/pyramid2"/>
    <dgm:cxn modelId="{5FCD9620-07F5-493E-9FCB-DE62965A86BB}" type="presParOf" srcId="{6B12622A-2AA2-4D09-9870-C11405343170}" destId="{B10B37F9-A379-4F27-ADE9-66D6ACB9A746}" srcOrd="1" destOrd="0" presId="urn:microsoft.com/office/officeart/2005/8/layout/pyramid2"/>
    <dgm:cxn modelId="{6CB48CB9-EC9C-463D-808C-81EEC449C4A5}" type="presParOf" srcId="{B10B37F9-A379-4F27-ADE9-66D6ACB9A746}" destId="{6CDDC3B2-A3D7-4943-909E-26BC85DA0186}" srcOrd="0" destOrd="0" presId="urn:microsoft.com/office/officeart/2005/8/layout/pyramid2"/>
    <dgm:cxn modelId="{BFA4FF6F-D17B-4703-B8EE-C807A8B51855}" type="presParOf" srcId="{B10B37F9-A379-4F27-ADE9-66D6ACB9A746}" destId="{2434D66D-6B26-4115-AFAF-B0A58B5742DF}" srcOrd="1" destOrd="0" presId="urn:microsoft.com/office/officeart/2005/8/layout/pyramid2"/>
    <dgm:cxn modelId="{40C1E1DE-5610-4B85-9F51-810489DE3525}" type="presParOf" srcId="{B10B37F9-A379-4F27-ADE9-66D6ACB9A746}" destId="{4C599505-0B80-446B-B828-81E3628371EE}" srcOrd="2" destOrd="0" presId="urn:microsoft.com/office/officeart/2005/8/layout/pyramid2"/>
    <dgm:cxn modelId="{1B16FB5A-381C-41C3-8700-753F22D541CC}" type="presParOf" srcId="{B10B37F9-A379-4F27-ADE9-66D6ACB9A746}" destId="{610BFFCC-D2FC-4D13-86A9-0148BC8637B1}" srcOrd="3" destOrd="0" presId="urn:microsoft.com/office/officeart/2005/8/layout/pyramid2"/>
    <dgm:cxn modelId="{17F8E3CB-69BA-4B15-A3B7-05449338B134}" type="presParOf" srcId="{B10B37F9-A379-4F27-ADE9-66D6ACB9A746}" destId="{FCC5CBEC-0B7A-488C-ADE1-E7959FEC304B}" srcOrd="4" destOrd="0" presId="urn:microsoft.com/office/officeart/2005/8/layout/pyramid2"/>
    <dgm:cxn modelId="{E72EA5EB-BFB7-4A41-A57B-24E1DD2826AE}" type="presParOf" srcId="{B10B37F9-A379-4F27-ADE9-66D6ACB9A746}" destId="{57C6DA04-D28A-4ABD-94C4-648AF701C9C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5B8838-FEC9-487F-8897-74046AB1001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381558-9D31-415A-ABA7-D1C1E35A19BE}">
      <dgm:prSet custT="1"/>
      <dgm:spPr/>
      <dgm:t>
        <a:bodyPr/>
        <a:lstStyle/>
        <a:p>
          <a:pPr rtl="0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-Федеральный закон от 29.12.2012 № 273-ФЗ </a:t>
          </a:r>
          <a:r>
            <a:rPr lang="ru-RU" sz="1800" b="1" dirty="0" smtClean="0">
              <a:latin typeface="Arial Black" panose="020B0A04020102020204" pitchFamily="34" charset="0"/>
              <a:cs typeface="Arial" panose="020B0604020202020204" pitchFamily="34" charset="0"/>
            </a:rPr>
            <a:t>«Об образовании в Российской Федерации» </a:t>
          </a:r>
        </a:p>
        <a:p>
          <a:pPr rtl="0"/>
          <a:r>
            <a:rPr lang="ru-RU" sz="1800" b="1" dirty="0" smtClean="0">
              <a:latin typeface="Arial Black" panose="020B0A04020102020204" pitchFamily="34" charset="0"/>
              <a:cs typeface="Arial" panose="020B0604020202020204" pitchFamily="34" charset="0"/>
            </a:rPr>
            <a:t>-Примерные положения об организациях отдыха детей и их оздоровления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(Приказ Минобрнауки России от 13.07.2017 </a:t>
          </a:r>
          <a:r>
            <a:rPr lang="ru-RU" sz="1800" b="1" dirty="0" smtClean="0">
              <a:latin typeface="Arial Black" panose="020B0A04020102020204" pitchFamily="34" charset="0"/>
              <a:cs typeface="Arial" panose="020B0604020202020204" pitchFamily="34" charset="0"/>
            </a:rPr>
            <a:t>№ 656)</a:t>
          </a:r>
        </a:p>
        <a:p>
          <a:pPr rtl="0"/>
          <a:r>
            <a:rPr lang="ru-RU" sz="1800" b="1" dirty="0" smtClean="0">
              <a:latin typeface="Arial Black" panose="020B0A04020102020204" pitchFamily="34" charset="0"/>
              <a:cs typeface="Arial" panose="020B0604020202020204" pitchFamily="34" charset="0"/>
            </a:rPr>
            <a:t>- </a:t>
          </a:r>
          <a:r>
            <a:rPr lang="ru-RU" sz="1800" b="1" dirty="0" err="1" smtClean="0">
              <a:latin typeface="Arial Black" panose="020B0A04020102020204" pitchFamily="34" charset="0"/>
              <a:cs typeface="Arial" panose="020B0604020202020204" pitchFamily="34" charset="0"/>
            </a:rPr>
            <a:t>Профстандарт</a:t>
          </a:r>
          <a:r>
            <a:rPr lang="ru-RU" sz="1800" b="1" dirty="0" smtClean="0">
              <a:latin typeface="Arial Black" panose="020B0A04020102020204" pitchFamily="34" charset="0"/>
              <a:cs typeface="Arial" panose="020B0604020202020204" pitchFamily="34" charset="0"/>
            </a:rPr>
            <a:t> вожатого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(Приказ Минтруда России от 25.12.2018 № 840н)</a:t>
          </a:r>
          <a:endParaRPr lang="ru-RU" sz="180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9DCD28A7-8664-4185-8FD0-E38C3E469EA8}" type="parTrans" cxnId="{AFA78CC8-D5B9-4B6D-9CD8-9CD04462E9AB}">
      <dgm:prSet/>
      <dgm:spPr/>
      <dgm:t>
        <a:bodyPr/>
        <a:lstStyle/>
        <a:p>
          <a:endParaRPr lang="ru-RU"/>
        </a:p>
      </dgm:t>
    </dgm:pt>
    <dgm:pt modelId="{19D8C183-539A-4C15-9865-2ECD2D767402}" type="sibTrans" cxnId="{AFA78CC8-D5B9-4B6D-9CD8-9CD04462E9AB}">
      <dgm:prSet/>
      <dgm:spPr/>
      <dgm:t>
        <a:bodyPr/>
        <a:lstStyle/>
        <a:p>
          <a:endParaRPr lang="ru-RU"/>
        </a:p>
      </dgm:t>
    </dgm:pt>
    <dgm:pt modelId="{D9EC2F6F-5193-4F71-A7FC-C44AA2407BAD}" type="pres">
      <dgm:prSet presAssocID="{AF5B8838-FEC9-487F-8897-74046AB1001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24CFA-101D-4870-90E2-63732585CC50}" type="pres">
      <dgm:prSet presAssocID="{98381558-9D31-415A-ABA7-D1C1E35A19BE}" presName="composite" presStyleCnt="0"/>
      <dgm:spPr/>
    </dgm:pt>
    <dgm:pt modelId="{C5F57C97-C168-49F1-B343-6CDEE337AC89}" type="pres">
      <dgm:prSet presAssocID="{98381558-9D31-415A-ABA7-D1C1E35A19BE}" presName="imgShp" presStyleLbl="fgImgPlace1" presStyleIdx="0" presStyleCnt="1" custScaleX="113081" custScaleY="1117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6DCCE99-3628-4053-B17F-A47129D49CDB}" type="pres">
      <dgm:prSet presAssocID="{98381558-9D31-415A-ABA7-D1C1E35A19BE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EA1AB-3CD7-4E00-AA43-9B69C3E61E2B}" type="presOf" srcId="{98381558-9D31-415A-ABA7-D1C1E35A19BE}" destId="{26DCCE99-3628-4053-B17F-A47129D49CDB}" srcOrd="0" destOrd="0" presId="urn:microsoft.com/office/officeart/2005/8/layout/vList3"/>
    <dgm:cxn modelId="{AFA78CC8-D5B9-4B6D-9CD8-9CD04462E9AB}" srcId="{AF5B8838-FEC9-487F-8897-74046AB10011}" destId="{98381558-9D31-415A-ABA7-D1C1E35A19BE}" srcOrd="0" destOrd="0" parTransId="{9DCD28A7-8664-4185-8FD0-E38C3E469EA8}" sibTransId="{19D8C183-539A-4C15-9865-2ECD2D767402}"/>
    <dgm:cxn modelId="{EA2714C2-C9B7-4FF0-AF82-41E4668D426A}" type="presOf" srcId="{AF5B8838-FEC9-487F-8897-74046AB10011}" destId="{D9EC2F6F-5193-4F71-A7FC-C44AA2407BAD}" srcOrd="0" destOrd="0" presId="urn:microsoft.com/office/officeart/2005/8/layout/vList3"/>
    <dgm:cxn modelId="{B227C5EA-EED0-454E-99CB-2613714BD051}" type="presParOf" srcId="{D9EC2F6F-5193-4F71-A7FC-C44AA2407BAD}" destId="{1F924CFA-101D-4870-90E2-63732585CC50}" srcOrd="0" destOrd="0" presId="urn:microsoft.com/office/officeart/2005/8/layout/vList3"/>
    <dgm:cxn modelId="{C6732583-C0D2-48A0-9874-FE56E96FDBB3}" type="presParOf" srcId="{1F924CFA-101D-4870-90E2-63732585CC50}" destId="{C5F57C97-C168-49F1-B343-6CDEE337AC89}" srcOrd="0" destOrd="0" presId="urn:microsoft.com/office/officeart/2005/8/layout/vList3"/>
    <dgm:cxn modelId="{89B7E6BB-913C-4968-8BC2-55A2798DCAAE}" type="presParOf" srcId="{1F924CFA-101D-4870-90E2-63732585CC50}" destId="{26DCCE99-3628-4053-B17F-A47129D49C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83109-750B-42CD-BCA3-1B060650C789}">
      <dsp:nvSpPr>
        <dsp:cNvPr id="0" name=""/>
        <dsp:cNvSpPr/>
      </dsp:nvSpPr>
      <dsp:spPr>
        <a:xfrm>
          <a:off x="1565786" y="0"/>
          <a:ext cx="4007639" cy="400763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92DD4-1188-4D58-8027-BA978A9F122A}">
      <dsp:nvSpPr>
        <dsp:cNvPr id="0" name=""/>
        <dsp:cNvSpPr/>
      </dsp:nvSpPr>
      <dsp:spPr>
        <a:xfrm>
          <a:off x="2957803" y="401155"/>
          <a:ext cx="3828569" cy="7122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ОБЕСПЕЧЕНИЕ БЕЗОПАСНОСТИ</a:t>
          </a:r>
          <a:endParaRPr lang="ru-RU" sz="2400" kern="1200" dirty="0"/>
        </a:p>
      </dsp:txBody>
      <dsp:txXfrm>
        <a:off x="2992574" y="435926"/>
        <a:ext cx="3759027" cy="642753"/>
      </dsp:txXfrm>
    </dsp:sp>
    <dsp:sp modelId="{9DA28632-032B-483B-BC99-7DD628B3EF2F}">
      <dsp:nvSpPr>
        <dsp:cNvPr id="0" name=""/>
        <dsp:cNvSpPr/>
      </dsp:nvSpPr>
      <dsp:spPr>
        <a:xfrm>
          <a:off x="2957803" y="1202487"/>
          <a:ext cx="3828569" cy="7122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КАЧЕСТВЕННЫЕ ПРОГРАММЫ </a:t>
          </a:r>
          <a:endParaRPr lang="ru-RU" sz="2400" kern="1200" dirty="0"/>
        </a:p>
      </dsp:txBody>
      <dsp:txXfrm>
        <a:off x="2992574" y="1237258"/>
        <a:ext cx="3759027" cy="642753"/>
      </dsp:txXfrm>
    </dsp:sp>
    <dsp:sp modelId="{A09B2749-447E-46EF-A599-34148183D78F}">
      <dsp:nvSpPr>
        <dsp:cNvPr id="0" name=""/>
        <dsp:cNvSpPr/>
      </dsp:nvSpPr>
      <dsp:spPr>
        <a:xfrm>
          <a:off x="2957803" y="2003819"/>
          <a:ext cx="3828569" cy="7122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КВАЛИФИЦИРОВАННЫЕ КАДРЫ</a:t>
          </a:r>
          <a:endParaRPr lang="ru-RU" sz="2400" kern="1200" dirty="0"/>
        </a:p>
      </dsp:txBody>
      <dsp:txXfrm>
        <a:off x="2992574" y="2038590"/>
        <a:ext cx="3759027" cy="642753"/>
      </dsp:txXfrm>
    </dsp:sp>
    <dsp:sp modelId="{51E9AF96-A3D5-4B82-BACE-6A7ADC1DE759}">
      <dsp:nvSpPr>
        <dsp:cNvPr id="0" name=""/>
        <dsp:cNvSpPr/>
      </dsp:nvSpPr>
      <dsp:spPr>
        <a:xfrm>
          <a:off x="2957803" y="2805151"/>
          <a:ext cx="3828569" cy="7122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УЧЕТ СПЕЦИФИКИ «ЦЕЛЕВЫХ ГРУПП»</a:t>
          </a:r>
          <a:endParaRPr lang="ru-RU" sz="2400" kern="1200" dirty="0"/>
        </a:p>
      </dsp:txBody>
      <dsp:txXfrm>
        <a:off x="2992574" y="2839922"/>
        <a:ext cx="3759027" cy="642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99524-8D59-4342-A13A-2C23890DDBBB}">
      <dsp:nvSpPr>
        <dsp:cNvPr id="0" name=""/>
        <dsp:cNvSpPr/>
      </dsp:nvSpPr>
      <dsp:spPr>
        <a:xfrm>
          <a:off x="2654373" y="2025"/>
          <a:ext cx="2986170" cy="885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Вариативность форм</a:t>
          </a:r>
          <a:endParaRPr lang="ru-RU" sz="2500" kern="1200" dirty="0"/>
        </a:p>
      </dsp:txBody>
      <dsp:txXfrm>
        <a:off x="2697598" y="45250"/>
        <a:ext cx="2899720" cy="799023"/>
      </dsp:txXfrm>
    </dsp:sp>
    <dsp:sp modelId="{C95A0732-BBAD-43A0-B26C-C8D577754DA0}">
      <dsp:nvSpPr>
        <dsp:cNvPr id="0" name=""/>
        <dsp:cNvSpPr/>
      </dsp:nvSpPr>
      <dsp:spPr>
        <a:xfrm>
          <a:off x="2654373" y="931772"/>
          <a:ext cx="2986170" cy="885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Усиление сотрудничества</a:t>
          </a:r>
          <a:endParaRPr lang="ru-RU" sz="2500" kern="1200" dirty="0"/>
        </a:p>
      </dsp:txBody>
      <dsp:txXfrm>
        <a:off x="2697598" y="974997"/>
        <a:ext cx="2899720" cy="799023"/>
      </dsp:txXfrm>
    </dsp:sp>
    <dsp:sp modelId="{60E63C03-2520-4761-9291-D958C861161F}">
      <dsp:nvSpPr>
        <dsp:cNvPr id="0" name=""/>
        <dsp:cNvSpPr/>
      </dsp:nvSpPr>
      <dsp:spPr>
        <a:xfrm>
          <a:off x="2654373" y="1861519"/>
          <a:ext cx="2986170" cy="885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err="1" smtClean="0"/>
            <a:t>Допобразование</a:t>
          </a:r>
          <a:endParaRPr lang="ru-RU" sz="2500" kern="1200" dirty="0"/>
        </a:p>
      </dsp:txBody>
      <dsp:txXfrm>
        <a:off x="2697598" y="1904744"/>
        <a:ext cx="2899720" cy="799023"/>
      </dsp:txXfrm>
    </dsp:sp>
    <dsp:sp modelId="{BB644255-3566-48CD-B4A1-B5033DB94481}">
      <dsp:nvSpPr>
        <dsp:cNvPr id="0" name=""/>
        <dsp:cNvSpPr/>
      </dsp:nvSpPr>
      <dsp:spPr>
        <a:xfrm>
          <a:off x="2654373" y="2791266"/>
          <a:ext cx="2986170" cy="885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Культура</a:t>
          </a:r>
          <a:endParaRPr lang="ru-RU" sz="2500" kern="1200" dirty="0"/>
        </a:p>
      </dsp:txBody>
      <dsp:txXfrm>
        <a:off x="2697598" y="2834491"/>
        <a:ext cx="2899720" cy="799023"/>
      </dsp:txXfrm>
    </dsp:sp>
    <dsp:sp modelId="{9102E9F7-C7FE-46ED-B027-05CC7FFF1DE9}">
      <dsp:nvSpPr>
        <dsp:cNvPr id="0" name=""/>
        <dsp:cNvSpPr/>
      </dsp:nvSpPr>
      <dsp:spPr>
        <a:xfrm>
          <a:off x="2654373" y="3721013"/>
          <a:ext cx="2986170" cy="885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Спорт</a:t>
          </a:r>
          <a:endParaRPr lang="ru-RU" sz="2500" kern="1200" dirty="0"/>
        </a:p>
      </dsp:txBody>
      <dsp:txXfrm>
        <a:off x="2697598" y="3764238"/>
        <a:ext cx="2899720" cy="799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F37D8-B0A0-4A2E-8667-9F646FB0EE05}">
      <dsp:nvSpPr>
        <dsp:cNvPr id="0" name=""/>
        <dsp:cNvSpPr/>
      </dsp:nvSpPr>
      <dsp:spPr>
        <a:xfrm>
          <a:off x="0" y="0"/>
          <a:ext cx="3461359" cy="346135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DC3B2-A3D7-4943-909E-26BC85DA0186}">
      <dsp:nvSpPr>
        <dsp:cNvPr id="0" name=""/>
        <dsp:cNvSpPr/>
      </dsp:nvSpPr>
      <dsp:spPr>
        <a:xfrm>
          <a:off x="400266" y="357962"/>
          <a:ext cx="5559169" cy="7571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C00000"/>
              </a:solidFill>
            </a:rPr>
            <a:t>тематизм</a:t>
          </a:r>
          <a:r>
            <a:rPr lang="ru-RU" sz="3200" b="1" kern="1200" dirty="0" smtClean="0">
              <a:solidFill>
                <a:srgbClr val="C00000"/>
              </a:solidFill>
            </a:rPr>
            <a:t>/профиль смены</a:t>
          </a:r>
          <a:endParaRPr lang="ru-RU" sz="3200" kern="1200" dirty="0">
            <a:solidFill>
              <a:srgbClr val="C00000"/>
            </a:solidFill>
          </a:endParaRPr>
        </a:p>
      </dsp:txBody>
      <dsp:txXfrm>
        <a:off x="437228" y="394924"/>
        <a:ext cx="5485245" cy="683248"/>
      </dsp:txXfrm>
    </dsp:sp>
    <dsp:sp modelId="{4C599505-0B80-446B-B828-81E3628371EE}">
      <dsp:nvSpPr>
        <dsp:cNvPr id="0" name=""/>
        <dsp:cNvSpPr/>
      </dsp:nvSpPr>
      <dsp:spPr>
        <a:xfrm>
          <a:off x="751855" y="1334042"/>
          <a:ext cx="4855990" cy="909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качественная программа</a:t>
          </a:r>
          <a:endParaRPr lang="ru-RU" sz="3200" kern="1200" dirty="0">
            <a:solidFill>
              <a:srgbClr val="C00000"/>
            </a:solidFill>
          </a:endParaRPr>
        </a:p>
      </dsp:txBody>
      <dsp:txXfrm>
        <a:off x="796256" y="1378443"/>
        <a:ext cx="4767188" cy="820758"/>
      </dsp:txXfrm>
    </dsp:sp>
    <dsp:sp modelId="{FCC5CBEC-0B7A-488C-ADE1-E7959FEC304B}">
      <dsp:nvSpPr>
        <dsp:cNvPr id="0" name=""/>
        <dsp:cNvSpPr/>
      </dsp:nvSpPr>
      <dsp:spPr>
        <a:xfrm>
          <a:off x="1432074" y="2513860"/>
          <a:ext cx="3184529" cy="8135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учет возраста</a:t>
          </a:r>
          <a:endParaRPr lang="ru-RU" sz="3200" kern="1200" dirty="0">
            <a:solidFill>
              <a:srgbClr val="C00000"/>
            </a:solidFill>
          </a:endParaRPr>
        </a:p>
      </dsp:txBody>
      <dsp:txXfrm>
        <a:off x="1471787" y="2553573"/>
        <a:ext cx="3105103" cy="734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CCE99-3628-4053-B17F-A47129D49CDB}">
      <dsp:nvSpPr>
        <dsp:cNvPr id="0" name=""/>
        <dsp:cNvSpPr/>
      </dsp:nvSpPr>
      <dsp:spPr>
        <a:xfrm rot="10800000">
          <a:off x="2756608" y="1335388"/>
          <a:ext cx="6991256" cy="35219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06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-Федеральный закон от 29.12.2012 № 273-ФЗ </a:t>
          </a:r>
          <a:r>
            <a:rPr lang="ru-RU" sz="1800" b="1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«Об образовании в Российской Федерации»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-Примерные положения об организациях отдыха детей и их оздоровления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(Приказ Минобрнауки России от 13.07.2017 </a:t>
          </a:r>
          <a:r>
            <a:rPr lang="ru-RU" sz="1800" b="1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№ 656)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- </a:t>
          </a:r>
          <a:r>
            <a:rPr lang="ru-RU" sz="1800" b="1" kern="1200" dirty="0" err="1" smtClean="0">
              <a:latin typeface="Arial Black" panose="020B0A04020102020204" pitchFamily="34" charset="0"/>
              <a:cs typeface="Arial" panose="020B0604020202020204" pitchFamily="34" charset="0"/>
            </a:rPr>
            <a:t>Профстандарт</a:t>
          </a:r>
          <a:r>
            <a:rPr lang="ru-RU" sz="1800" b="1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 вожатого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(Приказ Минтруда России от 25.12.2018 № 840н)</a:t>
          </a:r>
          <a:endParaRPr lang="ru-RU" sz="18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 rot="10800000">
        <a:off x="3637086" y="1335388"/>
        <a:ext cx="6110778" cy="3521911"/>
      </dsp:txXfrm>
    </dsp:sp>
    <dsp:sp modelId="{C5F57C97-C168-49F1-B343-6CDEE337AC89}">
      <dsp:nvSpPr>
        <dsp:cNvPr id="0" name=""/>
        <dsp:cNvSpPr/>
      </dsp:nvSpPr>
      <dsp:spPr>
        <a:xfrm>
          <a:off x="765302" y="1127930"/>
          <a:ext cx="3982612" cy="3936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0.36071</cdr:x>
      <cdr:y>0.81283</cdr:y>
    </cdr:from>
    <cdr:to>
      <cdr:x>0.94321</cdr:x>
      <cdr:y>0.95323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1962022" y="3742134"/>
          <a:ext cx="3168352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3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+mn-cs"/>
            </a:rPr>
            <a:t> </a:t>
          </a:r>
          <a:r>
            <a:rPr lang="ru-RU" sz="3600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+mn-cs"/>
            </a:rPr>
            <a:t> </a:t>
          </a:r>
          <a:r>
            <a:rPr lang="ru-RU" sz="2400" b="1" dirty="0" smtClean="0">
              <a:solidFill>
                <a:srgbClr val="00009C"/>
              </a:solidFill>
              <a:latin typeface="Arial Black" panose="020B0A04020102020204" pitchFamily="34" charset="0"/>
            </a:rPr>
            <a:t>2017 2018 2019</a:t>
          </a:r>
          <a:endParaRPr lang="ru-RU" sz="2400" b="1" dirty="0">
            <a:solidFill>
              <a:srgbClr val="00009C"/>
            </a:solidFill>
            <a:latin typeface="Arial Black" panose="020B0A04020102020204" pitchFamily="34" charset="0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0.35007</cdr:x>
      <cdr:y>0.79276</cdr:y>
    </cdr:from>
    <cdr:to>
      <cdr:x>0.93257</cdr:x>
      <cdr:y>1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1904109" y="3957475"/>
          <a:ext cx="3168369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3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+mn-cs"/>
            </a:rPr>
            <a:t> </a:t>
          </a:r>
          <a:r>
            <a:rPr lang="ru-RU" sz="3600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+mn-cs"/>
            </a:rPr>
            <a:t>    </a:t>
          </a:r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+mn-cs"/>
            </a:rPr>
            <a:t>359,9 тыс. </a:t>
          </a:r>
        </a:p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+mn-cs"/>
            </a:rPr>
            <a:t> 359,8 тыс.</a:t>
          </a:r>
          <a:endParaRPr lang="ru-RU" sz="2000" b="1" dirty="0">
            <a:solidFill>
              <a:srgbClr val="00009C"/>
            </a:solidFill>
            <a:latin typeface="Arial Black" panose="020B0A04020102020204" pitchFamily="34" charset="0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1583780-A8F3-4F5E-864B-32C150234479}" type="datetimeFigureOut">
              <a:rPr lang="ru-RU" smtClean="0"/>
              <a:pPr/>
              <a:t>ср 24.04.19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68DFE4F-A1C4-46BB-93D2-0BF176B2E6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8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on2030.mineconomikiro.ru/news_content2018_4.ph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141288"/>
            <a:ext cx="6589713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0587" y="3919218"/>
            <a:ext cx="6494022" cy="5880621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Добрый день, коллеги! </a:t>
            </a:r>
          </a:p>
          <a:p>
            <a:pPr algn="just">
              <a:spcBef>
                <a:spcPct val="0"/>
              </a:spcBef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Вопросы летнего отдыха и полезной занятости детей в период каникул требуют внимательного обсуждения. Сегодня мы продолжаем говорить о задачах, озвученных мною на осеннем областном семинаре, которые позволят нам провести оздоровительную кампанию 2019 года на более высоком уровне.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2A05-A63C-4C0A-AD0C-27F391ECA26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64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141288"/>
            <a:ext cx="6589713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0587" y="3919218"/>
            <a:ext cx="6494022" cy="5880621"/>
          </a:xfrm>
        </p:spPr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Несколько слов о предоставлении отчетности ПО ОРГАНИЗАЦИИ ОТДЫХА И ОЗДОРОВЛЕНИЯ</a:t>
            </a:r>
          </a:p>
          <a:p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Существует два основных вида отчетности: федеральный (московский) мониторинг и региональный.</a:t>
            </a:r>
          </a:p>
          <a:p>
            <a:endParaRPr lang="ru-RU" sz="14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Особое внимание прошу уделить </a:t>
            </a:r>
            <a:r>
              <a:rPr lang="ru-RU" sz="1400" b="1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качественному заполнению ВСЕХ ГРАФ мониторингов.</a:t>
            </a:r>
          </a:p>
          <a:p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Напоминаю, что </a:t>
            </a:r>
          </a:p>
          <a:p>
            <a:r>
              <a:rPr lang="ru-RU" sz="1400" b="1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Московский мониторинг </a:t>
            </a:r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(ЗАПОЛНЯЮТСЯ ВСЕ ГРАФИ ВЫДЕЛЕННЫЕ ЖЕЛТЫМ).</a:t>
            </a:r>
          </a:p>
          <a:p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Данный отчет необходимо направлять </a:t>
            </a:r>
            <a:r>
              <a:rPr lang="ru-RU" sz="1400" b="1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строго в срок  до 25 числа в летний период (с июня по сентябрь), </a:t>
            </a:r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даже в те месяцы, когда у Вас не работают пришкольные лагеря. </a:t>
            </a:r>
          </a:p>
          <a:p>
            <a:r>
              <a:rPr lang="ru-RU" sz="1400" b="1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мониторинг</a:t>
            </a:r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(таблицы 1-5) предоставляется </a:t>
            </a:r>
            <a:r>
              <a:rPr lang="ru-RU" sz="1400" b="1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ЕЖЕМЕСЯЧНО до 20 числа </a:t>
            </a:r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отчетного месяца (например, к 20 апреля сдается отчетность за весь апрель). Необходимо заполнять все графы всех таблиц.</a:t>
            </a:r>
          </a:p>
          <a:p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Обращаем Ваше внимание, что организация отдыха и оздоровления детей осуществляется в течении всего года, даже в период, когда не работают пришкольные лагеря. Обучающиеся посещают экскурсии, совершают походы, организованно отдыхают семьей и т.п. </a:t>
            </a:r>
            <a:r>
              <a:rPr lang="ru-RU" sz="14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Т.о</a:t>
            </a:r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предоставление ежемесячной отчетности является обязательным. </a:t>
            </a:r>
          </a:p>
          <a:p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Прошу информацию в таблицы 1-2 вносить помесячно, данные в таблицы 3-5 заполнять накопительно.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2A05-A63C-4C0A-AD0C-27F391ECA26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70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141288"/>
            <a:ext cx="6589713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0587" y="3919218"/>
            <a:ext cx="6494022" cy="5880621"/>
          </a:xfrm>
        </p:spPr>
        <p:txBody>
          <a:bodyPr/>
          <a:lstStyle/>
          <a:p>
            <a:pPr indent="361950" algn="just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Подводя итог отмечу, что повышение качества организации отдыха и оздоровления детей – задача сложная и многоплановая. Видим перед собой задачу - активнее внедрять в работу лагеря новые, содержательные программы и методики, осуществлять качественный подбор кадров, создавать условия для профессионального роста педагогических кадров в сфере отдыха и оздоровления детей. </a:t>
            </a:r>
          </a:p>
          <a:p>
            <a:pPr indent="361950" algn="just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 итоге это позволит нам обеспечить прорыв и достижение поставленных перед образованием целей.</a:t>
            </a:r>
          </a:p>
          <a:p>
            <a:pPr indent="361950" algn="just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Давайте не будем стараться изменить вектор развития, лучше изменимся сами. Тем более, что хорошие примеры современного лагеря у нас в области есть. </a:t>
            </a:r>
          </a:p>
          <a:p>
            <a:pPr indent="361950" algn="just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всегда выполняли и, несомненно, выполним все задачи, поставленные перед нами. Предстоит большая и интересная работа. В ней нам, конечно, необходима поддержка руководства области и федерального министерства. </a:t>
            </a:r>
          </a:p>
          <a:p>
            <a:pPr indent="361950" algn="just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Выражаю признательность всем руководителям муниципальных органов управления, образовательных учреждений за эффективную совместную работу. </a:t>
            </a:r>
          </a:p>
          <a:p>
            <a:pPr indent="361950" algn="just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Впереди у нас новые планы, новые задачи, новый оздоровительный сезон, которые потребуют от нас значительных усилий, напряженной работы, терпения и целеустремленности.</a:t>
            </a:r>
          </a:p>
          <a:p>
            <a:pPr indent="505423"/>
            <a:endParaRPr lang="ru-RU" sz="14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Желаю всем нам исполнения наших планов, творческих успехов, радости от полученных результатов.  Здоровья, счастья и благополучия во всем.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Благодарю за внимание.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2A05-A63C-4C0A-AD0C-27F391ECA26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85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141288"/>
            <a:ext cx="6589713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0587" y="3919218"/>
            <a:ext cx="6494022" cy="5880621"/>
          </a:xfrm>
        </p:spPr>
        <p:txBody>
          <a:bodyPr/>
          <a:lstStyle/>
          <a:p>
            <a:pPr indent="471292" algn="just">
              <a:spcBef>
                <a:spcPct val="0"/>
              </a:spcBef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Амбиционные цели поставлены Президентом в Майском Указе:  войти в десятку ведущих стран по качеству общего образования, обеспечить воспитание гармонично развитой и социально ответственной личности на основе духовно-нравственных ценностей народов России, исторических и национально-культурных традиций.</a:t>
            </a:r>
          </a:p>
          <a:p>
            <a:pPr algn="just">
              <a:spcBef>
                <a:spcPct val="0"/>
              </a:spcBef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В соответствии с указом выстроен и проект 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3"/>
              </a:rPr>
              <a:t>Стратегии социально-экономического развития Ростовской области до 2030 года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>
              <a:spcBef>
                <a:spcPct val="0"/>
              </a:spcBef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Да, перед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образованием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стоят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серьезные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задачи! И летних отдых, так или иначе – это продолжение образовательного и воспитательного процесса. Основы, заложенные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1300" baseline="0" dirty="0" smtClean="0">
                <a:latin typeface="Times New Roman" pitchFamily="18" charset="0"/>
                <a:cs typeface="Times New Roman" pitchFamily="18" charset="0"/>
              </a:rPr>
              <a:t> время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учебного периода,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дают возможность продолжать воспитательную деятельность и в каникулы. Поэтому летом мы продолжаем решать все те же задачи, которые ставятся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нацпроекте «Образование».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2A05-A63C-4C0A-AD0C-27F391ECA26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5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141288"/>
            <a:ext cx="6589713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0587" y="3919218"/>
            <a:ext cx="6494022" cy="5880621"/>
          </a:xfrm>
        </p:spPr>
        <p:txBody>
          <a:bodyPr/>
          <a:lstStyle/>
          <a:p>
            <a:pPr indent="382400" algn="just">
              <a:spcBef>
                <a:spcPct val="0"/>
              </a:spcBef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Сохраняются приоритетные задачи:</a:t>
            </a:r>
          </a:p>
          <a:p>
            <a:pPr indent="382400" algn="just">
              <a:spcBef>
                <a:spcPct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безопасности, </a:t>
            </a:r>
          </a:p>
          <a:p>
            <a:pPr indent="382400" algn="just">
              <a:spcBef>
                <a:spcPct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создание и реализация</a:t>
            </a:r>
            <a:r>
              <a:rPr lang="ru-RU" sz="13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качественных разнообразных программ,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382400" algn="just">
              <a:spcBef>
                <a:spcPct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обеспечение квалифицированными кадрами 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382400" algn="just">
              <a:spcBef>
                <a:spcPct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реализация программ, учитывающих особенности</a:t>
            </a:r>
            <a:r>
              <a:rPr lang="ru-RU" sz="13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 ОВЗ 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подростков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«группы риска» </a:t>
            </a:r>
          </a:p>
          <a:p>
            <a:pPr indent="382400" algn="just">
              <a:spcBef>
                <a:spcPct val="0"/>
              </a:spcBef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Это поможет нам сохранить жизнь детей, укрепить их здоровье, способствовать развитию гармоничной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личности. К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аникулы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время достижений, время для восстановления здоровья детей, творчества, открытий и приключений, событий, встреч и познания самого себя.</a:t>
            </a:r>
          </a:p>
          <a:p>
            <a:pPr indent="505423"/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2A05-A63C-4C0A-AD0C-27F391ECA26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17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141288"/>
            <a:ext cx="6589713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0587" y="3919218"/>
            <a:ext cx="6494022" cy="5880621"/>
          </a:xfrm>
        </p:spPr>
        <p:txBody>
          <a:bodyPr/>
          <a:lstStyle/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вопрос – сохранение охвата детей отдыхом и оздоровлением. </a:t>
            </a:r>
          </a:p>
          <a:p>
            <a:pPr marL="0" marR="0" lvl="0" indent="0" algn="just" defTabSz="966064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66064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целом в 2018 году удалось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сохранить охват детей отдыхом и оздоровлением. Так, з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летний период 2018 года всеми формами отдыха, оздоровления и занятости было охвачено 359,9 тыс. детей, что составляет 73,5% от общего числа детей в возрасте от 6 до 18 лет, проживающих в Ростовской области (2017 год –359,8 тыс. чел.)</a:t>
            </a:r>
          </a:p>
          <a:p>
            <a:pPr marL="0" marR="0" lvl="0" indent="0" algn="just" defTabSz="966064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Охват детей в трудной жизненной ситуации летом 2018 года составил 251,3 тыс. детей (2017 г. – 248,4 тыс. детей).</a:t>
            </a:r>
          </a:p>
          <a:p>
            <a:pPr marL="0" marR="0" lvl="0" indent="0" algn="just" defTabSz="966064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Задача этого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года: не только сохранить охват, но и проследить,  чтобы </a:t>
            </a:r>
            <a:r>
              <a:rPr lang="ru-RU" sz="14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ребенок летом задействован в отдыхе, оздоровлении или</a:t>
            </a:r>
            <a:r>
              <a:rPr lang="ru-RU" sz="1400" b="0" i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занятости</a:t>
            </a:r>
            <a:r>
              <a:rPr lang="ru-RU" sz="14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defTabSz="966064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настоятельно рекомендуем обратить внимание на качество отдыха, использовать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вариативность форм, усилить сотрудничество с центрами занятости, органами ПДН и КДН, пользоваться ресурсами организаций дополнительного образования, культуры и спорта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2A05-A63C-4C0A-AD0C-27F391ECA26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7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141288"/>
            <a:ext cx="6589713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0587" y="3919218"/>
            <a:ext cx="6494022" cy="5880621"/>
          </a:xfrm>
        </p:spPr>
        <p:txBody>
          <a:bodyPr/>
          <a:lstStyle/>
          <a:p>
            <a:pPr indent="382400" algn="just">
              <a:spcBef>
                <a:spcPct val="0"/>
              </a:spcBef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Полезная занятость детей, соблюдение всех принципов, норм и требований безопасности, активная социальная позиция наша с вами, взрослых людей, которые подают пример ответственного и безопасного поведения. Как известно, дети слушают слова, но повторяют действия.</a:t>
            </a:r>
          </a:p>
          <a:p>
            <a:pPr indent="382400" algn="just">
              <a:spcBef>
                <a:spcPct val="0"/>
              </a:spcBef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Хорошими примерами являются проведение инструктажей и обучение технике безопасности в игровой форме, в форме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и игр-приключений, в которых ребенок не пассивный скучающий слушатель, а активный участник, осваивающий приемы первой помощи или формирующий памятки безопасного поведения. </a:t>
            </a:r>
          </a:p>
          <a:p>
            <a:pPr indent="382400" algn="just">
              <a:spcBef>
                <a:spcPct val="0"/>
              </a:spcBef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Так, например, специалисты Национального центра противодействию терроризму и экстремизму в сети интернет разработали и проводят в летний период занятия по информационной безопасности.</a:t>
            </a:r>
          </a:p>
          <a:p>
            <a:pPr algn="just">
              <a:spcBef>
                <a:spcPct val="0"/>
              </a:spcBef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505423"/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2A05-A63C-4C0A-AD0C-27F391ECA26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4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141288"/>
            <a:ext cx="6589713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0587" y="3919218"/>
            <a:ext cx="6494022" cy="5880621"/>
          </a:xfrm>
        </p:spPr>
        <p:txBody>
          <a:bodyPr/>
          <a:lstStyle/>
          <a:p>
            <a:pPr defTabSz="966064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Ростовской области организуются профильные смены, позволяющие обеспечить детям и подросткам не только здоровый, но и содержательный отдых, обеспечивающий развитие детей, культурный досуг. </a:t>
            </a:r>
          </a:p>
          <a:p>
            <a:pPr defTabSz="966064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Анализ показал, что, в целом, улучшилась работа в лагерях в данном направлении. Мы навсегда забываем о лагере, как о месте присмотра за детьми, наборе досуговых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мероприятий, состоящих из походов в кино и прогулок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Качественная тематическая профильная смена может дать новые знания, навыки и опыт. Необходимо заранее подготовиться к летним сменам.</a:t>
            </a:r>
          </a:p>
          <a:p>
            <a:pPr indent="573600" algn="just"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Задача системы летнего отдыха детей и подростков видится в том, чтобы попытаться разбудить в детях живой и здоровый интерес ко всему окружающему, вызвать желание побольше узнать, проанализировать по­стигнутое, научиться самостоятельно мыслить, принимать решения, быть добрыми, благодарными, отзывчивыми, зарядиться духовной и физической энергией. По окончанию профильной смены ребенок должен получить полезные навыки, конкретные и применимые.</a:t>
            </a:r>
          </a:p>
          <a:p>
            <a:pPr indent="573600" algn="just"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То, что звучало как идея 2 года назад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смены на базе Вузов – сегодня необходимость и реальность. Ресурсы строящихся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Кванториумов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ступеней Успеха, а также муниципальных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организаций </a:t>
            </a:r>
            <a:r>
              <a:rPr lang="ru-RU" sz="1200" baseline="0" dirty="0" err="1" smtClean="0">
                <a:latin typeface="Times New Roman" pitchFamily="18" charset="0"/>
                <a:cs typeface="Times New Roman" pitchFamily="18" charset="0"/>
              </a:rPr>
              <a:t>допобразования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должны быть активно привлечены и в период летней оздоровительной кампании. Областной экологический центр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планируют работу в каникулярный период на безвозмездной и возмездной основе. Как всегда главам будут направлены письма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с рекомендацией организациям </a:t>
            </a:r>
            <a:r>
              <a:rPr lang="ru-RU" sz="1200" baseline="0" dirty="0" err="1" smtClean="0">
                <a:latin typeface="Times New Roman" pitchFamily="18" charset="0"/>
                <a:cs typeface="Times New Roman" pitchFamily="18" charset="0"/>
              </a:rPr>
              <a:t>допобразования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разработать краткосрочные модульные программы работы в летний период. </a:t>
            </a:r>
          </a:p>
          <a:p>
            <a:pPr indent="573600" algn="just"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этом году тематические мероприятия смен могут быть посвящены также году театра в России и году народного творчества на Дону. Традиционный остается также тематика Донского края.</a:t>
            </a:r>
          </a:p>
          <a:p>
            <a:pPr algn="just" defTabSz="966064"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Продолжается всероссийский конкурс «Лучшая программа организации детского отдыха». В прошлом году победители регионального тура конкурса стали призерами федерального уровня. Это детский санаторный оздоровительный лагерь МИР Неклиновского района. Они стали дипломантами в номинации «Программы смен организаций отдыха детей и их оздоровления круглогодичного действия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 В этом году «Мир» получил еще две федеральные награды:</a:t>
            </a:r>
          </a:p>
          <a:p>
            <a:pPr marL="181137" indent="-181137" algn="just">
              <a:spcBef>
                <a:spcPct val="0"/>
              </a:spcBef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диплом первой степени «Лучшая программа детского отдыха тематических лагерей художественной направленности, реализованная в 2018 году»,</a:t>
            </a:r>
          </a:p>
          <a:p>
            <a:pPr marL="181137" indent="-181137" algn="just">
              <a:spcBef>
                <a:spcPct val="0"/>
              </a:spcBef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диплом 2 степени «Лучшие методические материалы организаций детского отдыха в 2018 году». Поздравляем коллег и гордимся ими!</a:t>
            </a:r>
          </a:p>
          <a:p>
            <a:pPr algn="just" defTabSz="966064">
              <a:spcBef>
                <a:spcPct val="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В нашей «копилке по летнему отдыху», размещенной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официальном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сайте минобразования во вкладке: деятельность/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образовании/ отдых и оздоровление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детей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содержатся наработки одного из лучших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лагерей Ростовской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области - МИР. Сегодня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своими опытом поделится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представитель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лагеря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Чумбур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-Коса».</a:t>
            </a:r>
          </a:p>
          <a:p>
            <a:pPr algn="just" defTabSz="966064">
              <a:spcBef>
                <a:spcPct val="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Коллеги, ждем ваши работы на конкурс осенью. А чтобы программы были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достойны федерального уровня,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проработать идею смены, грамотно выстроить работу, наполнить тематическими, содержательными, ориентированными на конкретный возраст мероприятиями и тщательно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оформить программу в соответствии с требованиями конкурса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573600" algn="just">
              <a:spcBef>
                <a:spcPct val="0"/>
              </a:spcBef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2A05-A63C-4C0A-AD0C-27F391ECA26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04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141288"/>
            <a:ext cx="6589713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0587" y="3919218"/>
            <a:ext cx="6494022" cy="5880621"/>
          </a:xfrm>
        </p:spPr>
        <p:txBody>
          <a:bodyPr/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организации детского отдыха и оздоровления приоритетными остаются категории детей, находящихся в трудной жизненной ситуации, включая детей-сирот, подростки «группы риска» и дети с ограниченными возможностями здоровья и инвалиды.</a:t>
            </a:r>
          </a:p>
          <a:p>
            <a:pPr indent="471292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мы меняли подходы к оздоровлению в лагерях Ростовской области, постепенно отказываясь от принципа изоляции детей-сирот и детей с ограниченными возможностями здоровья, проживающих 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интернатных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учреждениях области. И в тех организациях, в которых осознанно подошли к решению данной задачи, отдых для детей прошел полезно и безопасно.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Мониторинг показал, что за два последних года охват отдыхом и полезной занятостью детей данных категорий увеличился почти вдвое. Необходимо  продолжить внедрение мероприятий и программ, адаптированных для детей приоритетных категорий, и в 2019 году.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Этим категория детей уделяется особое внимание и на заседаниях МВК по летнему отдыху Правительства РО.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Приказом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минобразования Ростовской области от 25.01.2019 № 45 «О подготовке к детской летней оздоровительной кампании в 2019 году» рекомендовано руководителям муниципальных органов, осуществляющих управление в сфере образования, усилить работу по организации отдыха, оздоровления и других форм полезной занятости подростков «группы риска» на протяжении всего каникулярного периода; разработать и реализовать индивидуальные маршруты занятости в каникулярное время детей «группы риска», в том числе используя ресурсы дополнительного образования, культуры и спорта.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Более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главам муниципальных образований и городских округов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с рекомендацией провести активную работу по выделению бесплатных путевок несовершеннолетним, состоящим на профилактических учетах из числа подростков, относящихся к категориям детей из малоимущих семей и находящихся в социально-опасном положении, в загородные оздоровительные и санаторно-оздоровительные лагеря Черноморского и Азовского побережья через территориальные отделы социальной защиты населения, а также по информированию родителей (законных представителей) о возможности компенсаций за самостоятельно приобретенную путевку для отдыха несовершеннолетних, состоящих на профилактическом учете, но не относящимся к льготным категориям.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2A05-A63C-4C0A-AD0C-27F391ECA26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4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141288"/>
            <a:ext cx="6589713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0587" y="3919218"/>
            <a:ext cx="6494022" cy="5880621"/>
          </a:xfrm>
        </p:spPr>
        <p:txBody>
          <a:bodyPr/>
          <a:lstStyle/>
          <a:p>
            <a:pPr indent="471292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Качественная организация летнего отдыха, безопасность оздоровительной кампании напрямую зависит от подбора кадров.</a:t>
            </a:r>
          </a:p>
          <a:p>
            <a:pPr indent="471292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поэтому должны соблюдаться все требования к прохождению профессиональной, гигиенической подготовки, аттестации и медицинским обследованиям, все сотрудники лагеря должны иметь документ, подтверждающий отсутствие судимости, полученный ДО момента приема на работу. </a:t>
            </a:r>
          </a:p>
          <a:p>
            <a:pPr indent="471292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достичь профессионального успеха, современному воспитателю, (вожатому) недостаточно однажды окончить вуз. Необходимо совершенствовать свои знания, продолжать учиться. Недопустимо также учителям переносить свои профессиональные подходы на работу воспитателя в пришкольном либо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загородном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лагере.</a:t>
            </a:r>
          </a:p>
          <a:p>
            <a:pPr indent="471292"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важнейших составляющих системы отдыха и оздоровления детей является доступность отдыха и оздоровления детей-инвалидов и детей с ОВЗ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2A05-A63C-4C0A-AD0C-27F391ECA26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0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141288"/>
            <a:ext cx="6589713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0587" y="3919218"/>
            <a:ext cx="6494022" cy="5880621"/>
          </a:xfrm>
        </p:spPr>
        <p:txBody>
          <a:bodyPr/>
          <a:lstStyle/>
          <a:p>
            <a:r>
              <a:rPr lang="ru-RU" sz="1600" dirty="0" smtClean="0"/>
              <a:t>В целях улучшения качества обеспечения отдыха детей с ограниченными возможностями здоровья мы проводим обучающий семинар по вопросу организации отдыха детей с ограниченными возможностями здоровья Ростовской области </a:t>
            </a:r>
            <a:r>
              <a:rPr lang="ru-RU" sz="1600" b="1" dirty="0" smtClean="0"/>
              <a:t>«Зачем и как организовывать летнюю школьную площадку для детей с ОВЗ». Дата проведения: 23 апреля 2019 года в 10-00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/>
              <a:t>Ведущая семинара</a:t>
            </a:r>
            <a:r>
              <a:rPr lang="ru-RU" sz="1600" dirty="0" smtClean="0"/>
              <a:t> кандидат психологических наук - Володина Инна Сергеевна.</a:t>
            </a:r>
          </a:p>
          <a:p>
            <a:r>
              <a:rPr lang="ru-RU" sz="1600" dirty="0" smtClean="0"/>
              <a:t>На обучающем семинаре будут представлены содержательные и организационные аспекты работы летних школьных площадок, пришкольных лагерей для детей с ограниченными возможностями здоровья (в том числе с расстройствами аутистического спектра).</a:t>
            </a:r>
          </a:p>
          <a:p>
            <a:r>
              <a:rPr lang="ru-RU" sz="1600" b="1" dirty="0" smtClean="0"/>
              <a:t>Программа работы:</a:t>
            </a:r>
            <a:endParaRPr lang="ru-RU" sz="1600" dirty="0" smtClean="0"/>
          </a:p>
          <a:p>
            <a:pPr lvl="0"/>
            <a:r>
              <a:rPr lang="ru-RU" sz="1600" dirty="0" smtClean="0"/>
              <a:t>Представление существующей практики работы летних площадок для детей с ОВЗ;</a:t>
            </a:r>
          </a:p>
          <a:p>
            <a:pPr lvl="0"/>
            <a:r>
              <a:rPr lang="ru-RU" sz="1600" dirty="0" smtClean="0"/>
              <a:t>Критерии готовности программы и базы проведения летней площадки для детей с ОВЗ;</a:t>
            </a:r>
          </a:p>
          <a:p>
            <a:pPr lvl="0"/>
            <a:r>
              <a:rPr lang="ru-RU" sz="1600" dirty="0" smtClean="0"/>
              <a:t>Алгоритм подготовки программы работы летней площадки для детей с ОВЗ;</a:t>
            </a:r>
          </a:p>
          <a:p>
            <a:pPr lvl="0"/>
            <a:r>
              <a:rPr lang="ru-RU" sz="1600" dirty="0" smtClean="0"/>
              <a:t>Составление примерной программы работы летней площадки.</a:t>
            </a:r>
          </a:p>
          <a:p>
            <a:r>
              <a:rPr lang="ru-RU" sz="1600" dirty="0" smtClean="0"/>
              <a:t>Семинар будет проводиться на базе Ростовской специальной школы-интерната №42, </a:t>
            </a:r>
            <a:r>
              <a:rPr lang="ru-RU" sz="1600" dirty="0" err="1" smtClean="0"/>
              <a:t>г.Ростов</a:t>
            </a:r>
            <a:r>
              <a:rPr lang="ru-RU" sz="1600" dirty="0" smtClean="0"/>
              <a:t>-на-Дону, ул. </a:t>
            </a:r>
            <a:r>
              <a:rPr lang="ru-RU" sz="1600" dirty="0" err="1" smtClean="0"/>
              <a:t>Леваневского</a:t>
            </a:r>
            <a:r>
              <a:rPr lang="ru-RU" sz="1600" dirty="0" smtClean="0"/>
              <a:t>, 34.</a:t>
            </a:r>
          </a:p>
          <a:p>
            <a:r>
              <a:rPr lang="ru-RU" sz="1600" dirty="0" smtClean="0"/>
              <a:t>Продолжительность семинара 3,5 часа. Приглашаем принять участия!</a:t>
            </a:r>
          </a:p>
          <a:p>
            <a:pPr indent="505423"/>
            <a:endParaRPr lang="ru-RU" sz="1800" dirty="0" smtClean="0"/>
          </a:p>
          <a:p>
            <a:pPr indent="505423"/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2A05-A63C-4C0A-AD0C-27F391ECA26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6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3E09-7CE7-47D8-BA7C-1EDFC5B4E66E}" type="datetimeFigureOut">
              <a:rPr lang="ru-RU" smtClean="0"/>
              <a:pPr/>
              <a:t>ср 24.04.19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36D5-354B-44AB-8850-DB6CD2E6B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6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3E09-7CE7-47D8-BA7C-1EDFC5B4E66E}" type="datetimeFigureOut">
              <a:rPr lang="ru-RU" smtClean="0"/>
              <a:pPr/>
              <a:t>ср 24.04.19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36D5-354B-44AB-8850-DB6CD2E6B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7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3E09-7CE7-47D8-BA7C-1EDFC5B4E66E}" type="datetimeFigureOut">
              <a:rPr lang="ru-RU" smtClean="0"/>
              <a:pPr/>
              <a:t>ср 24.04.19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36D5-354B-44AB-8850-DB6CD2E6B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3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3E09-7CE7-47D8-BA7C-1EDFC5B4E66E}" type="datetimeFigureOut">
              <a:rPr lang="ru-RU" smtClean="0"/>
              <a:pPr/>
              <a:t>ср 24.04.19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36D5-354B-44AB-8850-DB6CD2E6B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4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3E09-7CE7-47D8-BA7C-1EDFC5B4E66E}" type="datetimeFigureOut">
              <a:rPr lang="ru-RU" smtClean="0"/>
              <a:pPr/>
              <a:t>ср 24.04.19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36D5-354B-44AB-8850-DB6CD2E6B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3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3E09-7CE7-47D8-BA7C-1EDFC5B4E66E}" type="datetimeFigureOut">
              <a:rPr lang="ru-RU" smtClean="0"/>
              <a:pPr/>
              <a:t>ср 24.04.19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36D5-354B-44AB-8850-DB6CD2E6B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0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3E09-7CE7-47D8-BA7C-1EDFC5B4E66E}" type="datetimeFigureOut">
              <a:rPr lang="ru-RU" smtClean="0"/>
              <a:pPr/>
              <a:t>ср 24.04.19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36D5-354B-44AB-8850-DB6CD2E6B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7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3E09-7CE7-47D8-BA7C-1EDFC5B4E66E}" type="datetimeFigureOut">
              <a:rPr lang="ru-RU" smtClean="0"/>
              <a:pPr/>
              <a:t>ср 24.04.19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36D5-354B-44AB-8850-DB6CD2E6B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7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3E09-7CE7-47D8-BA7C-1EDFC5B4E66E}" type="datetimeFigureOut">
              <a:rPr lang="ru-RU" smtClean="0"/>
              <a:pPr/>
              <a:t>ср 24.04.19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36D5-354B-44AB-8850-DB6CD2E6B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3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3E09-7CE7-47D8-BA7C-1EDFC5B4E66E}" type="datetimeFigureOut">
              <a:rPr lang="ru-RU" smtClean="0"/>
              <a:pPr/>
              <a:t>ср 24.04.19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36D5-354B-44AB-8850-DB6CD2E6B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0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3E09-7CE7-47D8-BA7C-1EDFC5B4E66E}" type="datetimeFigureOut">
              <a:rPr lang="ru-RU" smtClean="0"/>
              <a:pPr/>
              <a:t>ср 24.04.19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36D5-354B-44AB-8850-DB6CD2E6B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1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C3E09-7CE7-47D8-BA7C-1EDFC5B4E66E}" type="datetimeFigureOut">
              <a:rPr lang="ru-RU" smtClean="0"/>
              <a:pPr/>
              <a:t>ср 24.04.19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336D5-354B-44AB-8850-DB6CD2E6B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2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chart" Target="../charts/chart2.xml"/><Relationship Id="rId5" Type="http://schemas.openxmlformats.org/officeDocument/2006/relationships/diagramLayout" Target="../diagrams/layout2.xml"/><Relationship Id="rId10" Type="http://schemas.openxmlformats.org/officeDocument/2006/relationships/chart" Target="../charts/chart1.xml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8.jpeg"/><Relationship Id="rId10" Type="http://schemas.microsoft.com/office/2007/relationships/diagramDrawing" Target="../diagrams/drawing3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Архив\Мои документы\ПРЕЗЕНТАЦИИ\Макеты фона январь 2013\Фон для презен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9139" y="285073"/>
            <a:ext cx="4176464" cy="228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96552" y="411510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b="1" kern="0" dirty="0" smtClean="0">
                <a:solidFill>
                  <a:srgbClr val="000099"/>
                </a:solidFill>
                <a:latin typeface="Arial Black" panose="020B0A04020102020204" pitchFamily="34" charset="0"/>
                <a:ea typeface="+mj-ea"/>
                <a:cs typeface="+mj-cs"/>
              </a:rPr>
              <a:t>Лето – время достижений. </a:t>
            </a:r>
          </a:p>
          <a:p>
            <a:pPr algn="ctr">
              <a:defRPr/>
            </a:pPr>
            <a:r>
              <a:rPr lang="ru-RU" altLang="ru-RU" sz="3600" b="1" kern="0" dirty="0" smtClean="0">
                <a:solidFill>
                  <a:srgbClr val="000099"/>
                </a:solidFill>
                <a:latin typeface="Arial Black" panose="020B0A04020102020204" pitchFamily="34" charset="0"/>
                <a:ea typeface="+mj-ea"/>
                <a:cs typeface="+mj-cs"/>
              </a:rPr>
              <a:t>Задачи и перспективы</a:t>
            </a:r>
          </a:p>
          <a:p>
            <a:pPr algn="ctr">
              <a:defRPr/>
            </a:pPr>
            <a:r>
              <a:rPr lang="ru-RU" altLang="ru-RU" sz="3600" b="1" kern="0" dirty="0" smtClean="0">
                <a:solidFill>
                  <a:srgbClr val="000099"/>
                </a:solidFill>
                <a:latin typeface="Arial Black" panose="020B0A04020102020204" pitchFamily="34" charset="0"/>
                <a:ea typeface="+mj-ea"/>
                <a:cs typeface="+mj-cs"/>
              </a:rPr>
              <a:t> летнего отдыха</a:t>
            </a:r>
            <a:endParaRPr lang="en-US" altLang="ru-RU" sz="3600" b="1" kern="0" dirty="0" smtClean="0">
              <a:solidFill>
                <a:srgbClr val="000099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altLang="ru-RU" sz="3600" b="1" kern="0" dirty="0" smtClean="0">
                <a:solidFill>
                  <a:srgbClr val="000099"/>
                </a:solidFill>
                <a:latin typeface="Arial Black" panose="020B0A04020102020204" pitchFamily="34" charset="0"/>
                <a:ea typeface="+mj-ea"/>
                <a:cs typeface="+mj-cs"/>
              </a:rPr>
              <a:t>в </a:t>
            </a:r>
            <a:r>
              <a:rPr lang="ru-RU" altLang="ru-RU" sz="3600" b="1" kern="0" noProof="0" dirty="0" smtClean="0">
                <a:solidFill>
                  <a:srgbClr val="000099"/>
                </a:solidFill>
                <a:latin typeface="Arial Black" panose="020B0A04020102020204" pitchFamily="34" charset="0"/>
                <a:ea typeface="+mj-ea"/>
                <a:cs typeface="+mj-cs"/>
              </a:rPr>
              <a:t>Р</a:t>
            </a: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остовской области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4136" y="3198396"/>
            <a:ext cx="529115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специального образования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здоровьесбережения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</a:t>
            </a:r>
          </a:p>
          <a:p>
            <a:pPr algn="r">
              <a:lnSpc>
                <a:spcPct val="9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Скарга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</a:t>
            </a:r>
          </a:p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апреля 2019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09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Архив\Мои документы\ПРЕЗЕНТАЦИИ\Макеты фона январь 2013\Фон для презен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51620" y="115371"/>
            <a:ext cx="6840760" cy="579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ПРЕДОСТАВЛЕНИЕ ОТЧЕТОВ</a:t>
            </a:r>
            <a:endParaRPr lang="ru-RU" altLang="ru-RU" sz="2800" b="1" dirty="0" smtClean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950" y="1759318"/>
            <a:ext cx="4666399" cy="29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4361" y="2207558"/>
            <a:ext cx="3143272" cy="24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360236" y="694823"/>
            <a:ext cx="52565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9C"/>
                </a:solidFill>
                <a:latin typeface="Arial Black" panose="020B0A04020102020204" pitchFamily="34" charset="0"/>
              </a:rPr>
              <a:t>Московский мониторинг </a:t>
            </a:r>
          </a:p>
          <a:p>
            <a:pPr marL="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 июня по сентябрь к 25 числу </a:t>
            </a:r>
          </a:p>
          <a:p>
            <a:pPr marL="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9C"/>
                </a:solidFill>
                <a:latin typeface="Arial Black" panose="020B0A04020102020204" pitchFamily="34" charset="0"/>
              </a:rPr>
              <a:t>(заполнять желтые графы)</a:t>
            </a:r>
            <a:endParaRPr lang="ru-RU" sz="2000" b="1" dirty="0">
              <a:solidFill>
                <a:srgbClr val="00009C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2560" y="815835"/>
            <a:ext cx="41085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9C"/>
                </a:solidFill>
                <a:latin typeface="Arial Black" panose="020B0A04020102020204" pitchFamily="34" charset="0"/>
              </a:rPr>
              <a:t>Региональный мониторинг</a:t>
            </a:r>
          </a:p>
          <a:p>
            <a:pPr marL="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9C"/>
                </a:solidFill>
                <a:latin typeface="Arial Black" panose="020B0A04020102020204" pitchFamily="34" charset="0"/>
              </a:rPr>
              <a:t> (5 таблиц) </a:t>
            </a: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ежемесячно </a:t>
            </a:r>
          </a:p>
          <a:p>
            <a:pPr marL="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 20 числу</a:t>
            </a:r>
            <a:endParaRPr lang="ru-RU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93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Архив\Мои документы\ПРЕЗЕНТАЦИИ\Макеты фона январь 2013\Фон для презен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9139" y="285073"/>
            <a:ext cx="4176464" cy="228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20515" y="409119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b="1" kern="0" dirty="0" smtClean="0">
                <a:solidFill>
                  <a:srgbClr val="000099"/>
                </a:solidFill>
                <a:latin typeface="Arial Black" panose="020B0A04020102020204" pitchFamily="34" charset="0"/>
                <a:ea typeface="+mj-ea"/>
                <a:cs typeface="+mj-cs"/>
              </a:rPr>
              <a:t>Лето – время достижений. </a:t>
            </a:r>
          </a:p>
          <a:p>
            <a:pPr algn="ctr">
              <a:defRPr/>
            </a:pPr>
            <a:r>
              <a:rPr lang="ru-RU" altLang="ru-RU" sz="3600" b="1" kern="0" dirty="0" smtClean="0">
                <a:solidFill>
                  <a:srgbClr val="000099"/>
                </a:solidFill>
                <a:latin typeface="Arial Black" panose="020B0A04020102020204" pitchFamily="34" charset="0"/>
                <a:ea typeface="+mj-ea"/>
                <a:cs typeface="+mj-cs"/>
              </a:rPr>
              <a:t>Задачи и перспективы</a:t>
            </a:r>
          </a:p>
          <a:p>
            <a:pPr algn="ctr">
              <a:defRPr/>
            </a:pPr>
            <a:r>
              <a:rPr lang="ru-RU" altLang="ru-RU" sz="3600" b="1" kern="0" dirty="0" smtClean="0">
                <a:solidFill>
                  <a:srgbClr val="000099"/>
                </a:solidFill>
                <a:latin typeface="Arial Black" panose="020B0A04020102020204" pitchFamily="34" charset="0"/>
                <a:ea typeface="+mj-ea"/>
                <a:cs typeface="+mj-cs"/>
              </a:rPr>
              <a:t> летнего отдыха</a:t>
            </a:r>
            <a:endParaRPr lang="en-US" altLang="ru-RU" sz="3600" b="1" kern="0" dirty="0" smtClean="0">
              <a:solidFill>
                <a:srgbClr val="000099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altLang="ru-RU" sz="3600" b="1" kern="0" dirty="0" smtClean="0">
                <a:solidFill>
                  <a:srgbClr val="000099"/>
                </a:solidFill>
                <a:latin typeface="Arial Black" panose="020B0A04020102020204" pitchFamily="34" charset="0"/>
                <a:ea typeface="+mj-ea"/>
                <a:cs typeface="+mj-cs"/>
              </a:rPr>
              <a:t>в </a:t>
            </a:r>
            <a:r>
              <a:rPr lang="ru-RU" altLang="ru-RU" sz="3600" b="1" kern="0" noProof="0" dirty="0" smtClean="0">
                <a:solidFill>
                  <a:srgbClr val="000099"/>
                </a:solidFill>
                <a:latin typeface="Arial Black" panose="020B0A04020102020204" pitchFamily="34" charset="0"/>
                <a:ea typeface="+mj-ea"/>
                <a:cs typeface="+mj-cs"/>
              </a:rPr>
              <a:t>Р</a:t>
            </a: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остовской области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1793" y="3794662"/>
            <a:ext cx="5291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0033CC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02472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Архив\Мои документы\ПРЕЗЕНТАЦИИ\Макеты фона январь 2013\Фон для презен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9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6477" y="71278"/>
            <a:ext cx="74510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800" b="1" dirty="0" smtClean="0">
                <a:solidFill>
                  <a:srgbClr val="00009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УКАЗ ПРЕЗИДЕНТА РФ</a:t>
            </a:r>
            <a:endParaRPr lang="ru" sz="2800" b="1" dirty="0">
              <a:solidFill>
                <a:srgbClr val="00009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800" b="1" dirty="0" smtClean="0">
                <a:solidFill>
                  <a:srgbClr val="00009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" sz="2800" b="1" dirty="0">
                <a:solidFill>
                  <a:srgbClr val="00009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 мая 2018 г. № 204</a:t>
            </a:r>
            <a:r>
              <a:rPr lang="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6699" y="1195551"/>
            <a:ext cx="3586237" cy="31619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Google Shape;72;p14"/>
          <p:cNvSpPr txBox="1"/>
          <p:nvPr/>
        </p:nvSpPr>
        <p:spPr>
          <a:xfrm>
            <a:off x="410561" y="2500191"/>
            <a:ext cx="3312973" cy="13795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000" dirty="0">
                <a:solidFill>
                  <a:srgbClr val="00009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Вхождение России в </a:t>
            </a:r>
            <a:r>
              <a:rPr lang="ru" sz="2000" dirty="0" smtClean="0">
                <a:solidFill>
                  <a:srgbClr val="00009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число 10 </a:t>
            </a:r>
            <a:r>
              <a:rPr lang="ru" sz="2000" dirty="0">
                <a:solidFill>
                  <a:srgbClr val="00009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ведущих стран мира по качеству общего образования</a:t>
            </a:r>
            <a:endParaRPr sz="2000" dirty="0">
              <a:solidFill>
                <a:srgbClr val="00009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7;p14"/>
          <p:cNvSpPr txBox="1">
            <a:spLocks/>
          </p:cNvSpPr>
          <p:nvPr/>
        </p:nvSpPr>
        <p:spPr bwMode="auto">
          <a:xfrm>
            <a:off x="142911" y="1429687"/>
            <a:ext cx="38338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Roboto"/>
                <a:cs typeface="Roboto"/>
                <a:sym typeface="Roboto"/>
              </a:rPr>
              <a:t>Национальный проект «Образование»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59678" y="1195551"/>
            <a:ext cx="4788024" cy="31619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65012" y="2264732"/>
            <a:ext cx="51420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C"/>
                </a:solidFill>
                <a:latin typeface="Arial Black" panose="020B0A04020102020204" pitchFamily="34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России, исторических и национально-культурных традиций</a:t>
            </a:r>
          </a:p>
        </p:txBody>
      </p:sp>
      <p:pic>
        <p:nvPicPr>
          <p:cNvPr id="10" name="Рисунок 16"/>
          <p:cNvPicPr>
            <a:picLocks noChangeAspect="1"/>
          </p:cNvPicPr>
          <p:nvPr/>
        </p:nvPicPr>
        <p:blipFill>
          <a:blip r:embed="rId4"/>
          <a:srcRect l="9554" r="49130" b="72948"/>
          <a:stretch>
            <a:fillRect/>
          </a:stretch>
        </p:blipFill>
        <p:spPr bwMode="auto">
          <a:xfrm>
            <a:off x="5042864" y="1236893"/>
            <a:ext cx="30162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7413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Архив\Мои документы\ПРЕЗЕНТАЦИИ\Макеты фона январь 2013\Фон для презен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55453935"/>
              </p:ext>
            </p:extLst>
          </p:nvPr>
        </p:nvGraphicFramePr>
        <p:xfrm>
          <a:off x="2051720" y="806135"/>
          <a:ext cx="8352160" cy="400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1188" y="177800"/>
            <a:ext cx="6580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C"/>
                </a:solidFill>
                <a:latin typeface="Arial Black" panose="020B0A04020102020204" pitchFamily="34" charset="0"/>
                <a:cs typeface="+mn-cs"/>
              </a:rPr>
              <a:t>ПРИОРИТЕТНЫЕ ЗАДАЧИ: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964" y="3457121"/>
            <a:ext cx="283845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+mn-cs"/>
              </a:rPr>
              <a:t>«ПЯТАЯ» ЧЕТВЕРТЬ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27420"/>
            <a:ext cx="4069339" cy="25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01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Архив\Мои документы\ПРЕЗЕНТАЦИИ\Макеты фона январь 2013\Фон для презен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830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6168" y="149804"/>
            <a:ext cx="6122511" cy="978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600" b="1" dirty="0" smtClean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СОХРАНЕНИЕ ОХВАТА ДЕТЕЙ </a:t>
            </a:r>
          </a:p>
          <a:p>
            <a:r>
              <a:rPr lang="ru-RU" altLang="ru-RU" sz="2600" b="1" dirty="0" smtClean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ОТДЫХОМ И ОЗДОРОВЛЕНИЕМ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850450534"/>
              </p:ext>
            </p:extLst>
          </p:nvPr>
        </p:nvGraphicFramePr>
        <p:xfrm>
          <a:off x="3399662" y="-17585"/>
          <a:ext cx="829491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" y="2497730"/>
            <a:ext cx="3155237" cy="2248107"/>
          </a:xfrm>
          <a:prstGeom prst="rect">
            <a:avLst/>
          </a:prstGeom>
        </p:spPr>
      </p:pic>
      <p:graphicFrame>
        <p:nvGraphicFramePr>
          <p:cNvPr id="1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035693"/>
              </p:ext>
            </p:extLst>
          </p:nvPr>
        </p:nvGraphicFramePr>
        <p:xfrm>
          <a:off x="795417" y="156744"/>
          <a:ext cx="5439260" cy="460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202845"/>
              </p:ext>
            </p:extLst>
          </p:nvPr>
        </p:nvGraphicFramePr>
        <p:xfrm>
          <a:off x="1125787" y="-18306"/>
          <a:ext cx="5052807" cy="427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402626"/>
              </p:ext>
            </p:extLst>
          </p:nvPr>
        </p:nvGraphicFramePr>
        <p:xfrm>
          <a:off x="1040675" y="-2756842"/>
          <a:ext cx="5439260" cy="474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" name="Стрелка вниз 1"/>
          <p:cNvSpPr/>
          <p:nvPr/>
        </p:nvSpPr>
        <p:spPr>
          <a:xfrm flipV="1">
            <a:off x="5292080" y="1135402"/>
            <a:ext cx="432048" cy="11521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26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Архив\Мои документы\ПРЕЗЕНТАЦИИ\Макеты фона январь 2013\Фон для презен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5" y="-2758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42489" y="466097"/>
            <a:ext cx="792162" cy="1100323"/>
          </a:xfrm>
          <a:prstGeom prst="curvedRightArrow">
            <a:avLst>
              <a:gd name="adj1" fmla="val 25451"/>
              <a:gd name="adj2" fmla="val 50902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8121016" y="403616"/>
            <a:ext cx="684138" cy="1151575"/>
          </a:xfrm>
          <a:prstGeom prst="curvedLeftArrow">
            <a:avLst>
              <a:gd name="adj1" fmla="val 31127"/>
              <a:gd name="adj2" fmla="val 62255"/>
              <a:gd name="adj3" fmla="val 33333"/>
            </a:avLst>
          </a:prstGeom>
          <a:solidFill>
            <a:srgbClr val="00B0F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679" y="126803"/>
            <a:ext cx="80522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ПОЛЕЗНАЯ ЗАНЯТОСТЬ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51670"/>
            <a:ext cx="3463546" cy="27732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57480" y="1159540"/>
            <a:ext cx="3877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ru-RU" sz="2400" b="1" dirty="0" smtClean="0">
                <a:solidFill>
                  <a:srgbClr val="00009C"/>
                </a:solidFill>
                <a:latin typeface="Arial Black" panose="020B0A04020102020204" pitchFamily="34" charset="0"/>
                <a:cs typeface="+mn-cs"/>
              </a:rPr>
              <a:t>ИНСТРУКТАЖИ</a:t>
            </a:r>
            <a:endParaRPr lang="ru-RU" sz="2400" b="1" dirty="0">
              <a:solidFill>
                <a:srgbClr val="00009C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6153" y="2106677"/>
            <a:ext cx="3562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9C"/>
                </a:solidFill>
                <a:latin typeface="Arial Black" panose="020B0A04020102020204" pitchFamily="34" charset="0"/>
                <a:cs typeface="+mn-cs"/>
              </a:rPr>
              <a:t>СОБЛЮДЕНИЕ НОРМ И ТРЕБОВАНИЙ</a:t>
            </a:r>
            <a:endParaRPr lang="ru-RU" sz="2400" b="1" dirty="0">
              <a:solidFill>
                <a:srgbClr val="00009C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644" y="1136273"/>
            <a:ext cx="32084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9C"/>
                </a:solidFill>
                <a:latin typeface="Arial Black" panose="020B0A04020102020204" pitchFamily="34" charset="0"/>
                <a:cs typeface="+mn-cs"/>
              </a:rPr>
              <a:t>ОБУЧЕНИЕ ПРАКТИКОЙ ДЕЙСТВИЯ</a:t>
            </a:r>
            <a:endParaRPr lang="ru-RU" sz="2400" b="1" dirty="0">
              <a:solidFill>
                <a:srgbClr val="00009C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993" y="2544167"/>
            <a:ext cx="25008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ru-RU" sz="2400" b="1" dirty="0" smtClean="0">
                <a:solidFill>
                  <a:srgbClr val="00009C"/>
                </a:solidFill>
                <a:latin typeface="Arial Black" panose="020B0A04020102020204" pitchFamily="34" charset="0"/>
                <a:cs typeface="+mn-cs"/>
              </a:rPr>
              <a:t>ПРИМЕР ВЗРОСЛЫХ</a:t>
            </a:r>
            <a:endParaRPr lang="ru-RU" sz="2400" b="1" dirty="0">
              <a:solidFill>
                <a:srgbClr val="00009C"/>
              </a:solidFill>
              <a:latin typeface="Arial Black" panose="020B0A040201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8906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Архив\Мои документы\ПРЕЗЕНТАЦИИ\Макеты фона январь 2013\Фон для презен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4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946" y="2271338"/>
            <a:ext cx="323943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" y="2248023"/>
            <a:ext cx="4392156" cy="2471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0674" y="259022"/>
            <a:ext cx="89333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C"/>
                </a:solidFill>
                <a:latin typeface="Arial Black" pitchFamily="34" charset="0"/>
              </a:rPr>
              <a:t>КАЧЕСТВО И СОДЕРЖАТЕЛЬНОСТЬ</a:t>
            </a:r>
          </a:p>
          <a:p>
            <a:pPr algn="ctr"/>
            <a:r>
              <a:rPr lang="ru-RU" sz="3200" b="1" dirty="0" smtClean="0">
                <a:solidFill>
                  <a:srgbClr val="00009C"/>
                </a:solidFill>
                <a:latin typeface="Arial Black" pitchFamily="34" charset="0"/>
              </a:rPr>
              <a:t>ДЕТСКОГО ОТДЫХА </a:t>
            </a:r>
            <a:endParaRPr lang="ru-RU" sz="3200" b="1" dirty="0">
              <a:solidFill>
                <a:srgbClr val="00009C"/>
              </a:solidFill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97940138"/>
              </p:ext>
            </p:extLst>
          </p:nvPr>
        </p:nvGraphicFramePr>
        <p:xfrm>
          <a:off x="1979712" y="1258251"/>
          <a:ext cx="6696744" cy="3461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908610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Архив\Мои документы\ПРЕЗЕНТАЦИИ\Макеты фона январь 2013\Фон для презен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9053" y="0"/>
            <a:ext cx="6817401" cy="519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ru-RU" sz="2800" b="1" dirty="0" smtClean="0">
                <a:solidFill>
                  <a:srgbClr val="00009C"/>
                </a:solidFill>
                <a:latin typeface="Arial Black" pitchFamily="34" charset="0"/>
              </a:rPr>
              <a:t>ПРИОРИТИТЕТНЫЕ </a:t>
            </a:r>
            <a:r>
              <a:rPr lang="ru-RU" sz="2800" b="1" dirty="0">
                <a:solidFill>
                  <a:srgbClr val="00009C"/>
                </a:solidFill>
                <a:latin typeface="Arial Black" pitchFamily="34" charset="0"/>
              </a:rPr>
              <a:t>КАТЕГОРИИ</a:t>
            </a:r>
            <a:r>
              <a:rPr lang="ru-RU" sz="2800" dirty="0">
                <a:solidFill>
                  <a:srgbClr val="00009C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07" y="2477705"/>
            <a:ext cx="3408812" cy="2182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7" descr="дети инвалид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2459399"/>
            <a:ext cx="3274851" cy="2182277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271189" y="519112"/>
            <a:ext cx="8573127" cy="582989"/>
            <a:chOff x="292366" y="3172494"/>
            <a:chExt cx="8573127" cy="582989"/>
          </a:xfrm>
        </p:grpSpPr>
        <p:sp>
          <p:nvSpPr>
            <p:cNvPr id="3" name="Полилиния 2"/>
            <p:cNvSpPr/>
            <p:nvPr/>
          </p:nvSpPr>
          <p:spPr>
            <a:xfrm>
              <a:off x="292366" y="3172495"/>
              <a:ext cx="2506762" cy="582988"/>
            </a:xfrm>
            <a:custGeom>
              <a:avLst/>
              <a:gdLst>
                <a:gd name="connsiteX0" fmla="*/ 0 w 2506762"/>
                <a:gd name="connsiteY0" fmla="*/ 0 h 1253381"/>
                <a:gd name="connsiteX1" fmla="*/ 2506762 w 2506762"/>
                <a:gd name="connsiteY1" fmla="*/ 0 h 1253381"/>
                <a:gd name="connsiteX2" fmla="*/ 2506762 w 2506762"/>
                <a:gd name="connsiteY2" fmla="*/ 1253381 h 1253381"/>
                <a:gd name="connsiteX3" fmla="*/ 0 w 2506762"/>
                <a:gd name="connsiteY3" fmla="*/ 1253381 h 1253381"/>
                <a:gd name="connsiteX4" fmla="*/ 0 w 2506762"/>
                <a:gd name="connsiteY4" fmla="*/ 0 h 125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762" h="1253381">
                  <a:moveTo>
                    <a:pt x="0" y="0"/>
                  </a:moveTo>
                  <a:lnTo>
                    <a:pt x="2506762" y="0"/>
                  </a:lnTo>
                  <a:lnTo>
                    <a:pt x="2506762" y="1253381"/>
                  </a:lnTo>
                  <a:lnTo>
                    <a:pt x="0" y="12533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ДЕТИ-СИРОТЫ</a:t>
              </a:r>
              <a:endParaRPr lang="ru-RU" sz="2300" kern="1200" dirty="0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3325549" y="3172494"/>
              <a:ext cx="2506762" cy="582987"/>
            </a:xfrm>
            <a:custGeom>
              <a:avLst/>
              <a:gdLst>
                <a:gd name="connsiteX0" fmla="*/ 0 w 2506762"/>
                <a:gd name="connsiteY0" fmla="*/ 0 h 1253381"/>
                <a:gd name="connsiteX1" fmla="*/ 2506762 w 2506762"/>
                <a:gd name="connsiteY1" fmla="*/ 0 h 1253381"/>
                <a:gd name="connsiteX2" fmla="*/ 2506762 w 2506762"/>
                <a:gd name="connsiteY2" fmla="*/ 1253381 h 1253381"/>
                <a:gd name="connsiteX3" fmla="*/ 0 w 2506762"/>
                <a:gd name="connsiteY3" fmla="*/ 1253381 h 1253381"/>
                <a:gd name="connsiteX4" fmla="*/ 0 w 2506762"/>
                <a:gd name="connsiteY4" fmla="*/ 0 h 125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762" h="1253381">
                  <a:moveTo>
                    <a:pt x="0" y="0"/>
                  </a:moveTo>
                  <a:lnTo>
                    <a:pt x="2506762" y="0"/>
                  </a:lnTo>
                  <a:lnTo>
                    <a:pt x="2506762" y="1253381"/>
                  </a:lnTo>
                  <a:lnTo>
                    <a:pt x="0" y="12533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ДЕТИ С ОВЗ</a:t>
              </a:r>
              <a:endParaRPr lang="ru-RU" sz="23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358731" y="3172494"/>
              <a:ext cx="2506762" cy="582987"/>
            </a:xfrm>
            <a:custGeom>
              <a:avLst/>
              <a:gdLst>
                <a:gd name="connsiteX0" fmla="*/ 0 w 2506762"/>
                <a:gd name="connsiteY0" fmla="*/ 0 h 1253381"/>
                <a:gd name="connsiteX1" fmla="*/ 2506762 w 2506762"/>
                <a:gd name="connsiteY1" fmla="*/ 0 h 1253381"/>
                <a:gd name="connsiteX2" fmla="*/ 2506762 w 2506762"/>
                <a:gd name="connsiteY2" fmla="*/ 1253381 h 1253381"/>
                <a:gd name="connsiteX3" fmla="*/ 0 w 2506762"/>
                <a:gd name="connsiteY3" fmla="*/ 1253381 h 1253381"/>
                <a:gd name="connsiteX4" fmla="*/ 0 w 2506762"/>
                <a:gd name="connsiteY4" fmla="*/ 0 h 125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762" h="1253381">
                  <a:moveTo>
                    <a:pt x="0" y="0"/>
                  </a:moveTo>
                  <a:lnTo>
                    <a:pt x="2506762" y="0"/>
                  </a:lnTo>
                  <a:lnTo>
                    <a:pt x="2506762" y="1253381"/>
                  </a:lnTo>
                  <a:lnTo>
                    <a:pt x="0" y="12533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ГРУППА РИСКА</a:t>
              </a:r>
              <a:endParaRPr lang="ru-RU" sz="23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71189" y="1102099"/>
            <a:ext cx="8573127" cy="1253381"/>
            <a:chOff x="292366" y="3172494"/>
            <a:chExt cx="8573127" cy="1253381"/>
          </a:xfrm>
        </p:grpSpPr>
        <p:sp>
          <p:nvSpPr>
            <p:cNvPr id="14" name="Полилиния 13"/>
            <p:cNvSpPr/>
            <p:nvPr/>
          </p:nvSpPr>
          <p:spPr>
            <a:xfrm>
              <a:off x="292366" y="3172494"/>
              <a:ext cx="2506762" cy="1253381"/>
            </a:xfrm>
            <a:custGeom>
              <a:avLst/>
              <a:gdLst>
                <a:gd name="connsiteX0" fmla="*/ 0 w 2506762"/>
                <a:gd name="connsiteY0" fmla="*/ 0 h 1253381"/>
                <a:gd name="connsiteX1" fmla="*/ 2506762 w 2506762"/>
                <a:gd name="connsiteY1" fmla="*/ 0 h 1253381"/>
                <a:gd name="connsiteX2" fmla="*/ 2506762 w 2506762"/>
                <a:gd name="connsiteY2" fmla="*/ 1253381 h 1253381"/>
                <a:gd name="connsiteX3" fmla="*/ 0 w 2506762"/>
                <a:gd name="connsiteY3" fmla="*/ 1253381 h 1253381"/>
                <a:gd name="connsiteX4" fmla="*/ 0 w 2506762"/>
                <a:gd name="connsiteY4" fmla="*/ 0 h 125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762" h="1253381">
                  <a:moveTo>
                    <a:pt x="0" y="0"/>
                  </a:moveTo>
                  <a:lnTo>
                    <a:pt x="2506762" y="0"/>
                  </a:lnTo>
                  <a:lnTo>
                    <a:pt x="2506762" y="1253381"/>
                  </a:lnTo>
                  <a:lnTo>
                    <a:pt x="0" y="12533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dirty="0"/>
                <a:t>в</a:t>
              </a:r>
              <a:r>
                <a:rPr lang="ru-RU" sz="2300" b="1" kern="1200" dirty="0" smtClean="0"/>
                <a:t>ключение в общие отряды</a:t>
              </a:r>
              <a:endParaRPr lang="ru-RU" sz="23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325549" y="3172494"/>
              <a:ext cx="2506762" cy="1253381"/>
            </a:xfrm>
            <a:custGeom>
              <a:avLst/>
              <a:gdLst>
                <a:gd name="connsiteX0" fmla="*/ 0 w 2506762"/>
                <a:gd name="connsiteY0" fmla="*/ 0 h 1253381"/>
                <a:gd name="connsiteX1" fmla="*/ 2506762 w 2506762"/>
                <a:gd name="connsiteY1" fmla="*/ 0 h 1253381"/>
                <a:gd name="connsiteX2" fmla="*/ 2506762 w 2506762"/>
                <a:gd name="connsiteY2" fmla="*/ 1253381 h 1253381"/>
                <a:gd name="connsiteX3" fmla="*/ 0 w 2506762"/>
                <a:gd name="connsiteY3" fmla="*/ 1253381 h 1253381"/>
                <a:gd name="connsiteX4" fmla="*/ 0 w 2506762"/>
                <a:gd name="connsiteY4" fmla="*/ 0 h 125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762" h="1253381">
                  <a:moveTo>
                    <a:pt x="0" y="0"/>
                  </a:moveTo>
                  <a:lnTo>
                    <a:pt x="2506762" y="0"/>
                  </a:lnTo>
                  <a:lnTo>
                    <a:pt x="2506762" y="1253381"/>
                  </a:lnTo>
                  <a:lnTo>
                    <a:pt x="0" y="12533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dirty="0"/>
                <a:t>у</a:t>
              </a:r>
              <a:r>
                <a:rPr lang="ru-RU" sz="2300" b="1" kern="1200" dirty="0" smtClean="0"/>
                <a:t>чет индивидуальных особенностей</a:t>
              </a:r>
              <a:endParaRPr lang="ru-RU" sz="23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358731" y="3172494"/>
              <a:ext cx="2506762" cy="1253381"/>
            </a:xfrm>
            <a:custGeom>
              <a:avLst/>
              <a:gdLst>
                <a:gd name="connsiteX0" fmla="*/ 0 w 2506762"/>
                <a:gd name="connsiteY0" fmla="*/ 0 h 1253381"/>
                <a:gd name="connsiteX1" fmla="*/ 2506762 w 2506762"/>
                <a:gd name="connsiteY1" fmla="*/ 0 h 1253381"/>
                <a:gd name="connsiteX2" fmla="*/ 2506762 w 2506762"/>
                <a:gd name="connsiteY2" fmla="*/ 1253381 h 1253381"/>
                <a:gd name="connsiteX3" fmla="*/ 0 w 2506762"/>
                <a:gd name="connsiteY3" fmla="*/ 1253381 h 1253381"/>
                <a:gd name="connsiteX4" fmla="*/ 0 w 2506762"/>
                <a:gd name="connsiteY4" fmla="*/ 0 h 125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762" h="1253381">
                  <a:moveTo>
                    <a:pt x="0" y="0"/>
                  </a:moveTo>
                  <a:lnTo>
                    <a:pt x="2506762" y="0"/>
                  </a:lnTo>
                  <a:lnTo>
                    <a:pt x="2506762" y="1253381"/>
                  </a:lnTo>
                  <a:lnTo>
                    <a:pt x="0" y="12533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dirty="0"/>
                <a:t>п</a:t>
              </a:r>
              <a:r>
                <a:rPr lang="ru-RU" sz="2300" b="1" kern="1200" dirty="0" smtClean="0"/>
                <a:t>олезная занятость на протяжении каникул</a:t>
              </a:r>
              <a:endParaRPr lang="ru-RU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6832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Архив\Мои документы\ПРЕЗЕНТАЦИИ\Макеты фона январь 2013\Фон для презен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1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42065" y="15974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1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КАДРОВОЕ ОБЕСПЕЧЕНИЕ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93944931"/>
              </p:ext>
            </p:extLst>
          </p:nvPr>
        </p:nvGraphicFramePr>
        <p:xfrm>
          <a:off x="-684584" y="-380578"/>
          <a:ext cx="105131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5985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Архив\Мои документы\ПРЕЗЕНТАЦИИ\Макеты фона январь 2013\Фон для презен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5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9672" y="147779"/>
            <a:ext cx="6840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C"/>
                </a:solidFill>
                <a:latin typeface="Arial Black" pitchFamily="34" charset="0"/>
              </a:rPr>
              <a:t>ОБУЧАЮЩИЙ СЕМИНАР</a:t>
            </a:r>
            <a:endParaRPr lang="ru-RU" sz="3200" b="1" dirty="0">
              <a:solidFill>
                <a:srgbClr val="00009C"/>
              </a:solidFill>
              <a:latin typeface="Arial Black" pitchFamily="34" charset="0"/>
            </a:endParaRPr>
          </a:p>
        </p:txBody>
      </p:sp>
      <p:pic>
        <p:nvPicPr>
          <p:cNvPr id="9" name="Picture 8" descr="Q:\отдел специального образования\Семыкина\empowering-youth-705x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7" y="847922"/>
            <a:ext cx="41767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1539" y="881222"/>
            <a:ext cx="48864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C"/>
                </a:solidFill>
              </a:rPr>
              <a:t>«Зачем и как организовывать летнюю школьную площадку для детей с ОВЗ</a:t>
            </a:r>
            <a:r>
              <a:rPr lang="ru-RU" sz="2800" b="1" dirty="0" smtClean="0">
                <a:solidFill>
                  <a:srgbClr val="00009C"/>
                </a:solidFill>
              </a:rPr>
              <a:t>»</a:t>
            </a:r>
          </a:p>
          <a:p>
            <a:endParaRPr lang="ru-RU" sz="2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23 </a:t>
            </a:r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апреля 2019 года </a:t>
            </a: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10-00</a:t>
            </a:r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009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г. Ростов-на-Дону</a:t>
            </a:r>
            <a:r>
              <a:rPr lang="ru-RU" sz="2400" dirty="0">
                <a:solidFill>
                  <a:srgbClr val="00009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ул. </a:t>
            </a:r>
            <a:r>
              <a:rPr lang="ru-RU" sz="2400" dirty="0" err="1">
                <a:solidFill>
                  <a:srgbClr val="00009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Леваневского</a:t>
            </a:r>
            <a:r>
              <a:rPr lang="ru-RU" sz="2400" dirty="0">
                <a:solidFill>
                  <a:srgbClr val="00009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3</a:t>
            </a:r>
          </a:p>
        </p:txBody>
      </p:sp>
    </p:spTree>
    <p:extLst>
      <p:ext uri="{BB962C8B-B14F-4D97-AF65-F5344CB8AC3E}">
        <p14:creationId xmlns:p14="http://schemas.microsoft.com/office/powerpoint/2010/main" val="391807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2168</Words>
  <Application>Microsoft Office PowerPoint</Application>
  <PresentationFormat>Экран (16:9)</PresentationFormat>
  <Paragraphs>150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Степаносов Александр Рубенович</dc:creator>
  <cp:lastModifiedBy>Бачурина</cp:lastModifiedBy>
  <cp:revision>96</cp:revision>
  <cp:lastPrinted>2019-04-15T15:53:37Z</cp:lastPrinted>
  <dcterms:created xsi:type="dcterms:W3CDTF">2016-03-23T12:08:02Z</dcterms:created>
  <dcterms:modified xsi:type="dcterms:W3CDTF">2019-04-24T05:49:24Z</dcterms:modified>
</cp:coreProperties>
</file>