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56" r:id="rId2"/>
    <p:sldId id="257" r:id="rId3"/>
    <p:sldId id="260" r:id="rId4"/>
    <p:sldId id="262" r:id="rId5"/>
    <p:sldId id="271" r:id="rId6"/>
    <p:sldId id="263" r:id="rId7"/>
    <p:sldId id="266" r:id="rId8"/>
    <p:sldId id="272" r:id="rId9"/>
    <p:sldId id="259" r:id="rId10"/>
    <p:sldId id="273" r:id="rId11"/>
    <p:sldId id="269" r:id="rId12"/>
    <p:sldId id="297" r:id="rId13"/>
    <p:sldId id="278" r:id="rId14"/>
    <p:sldId id="304" r:id="rId15"/>
    <p:sldId id="258" r:id="rId16"/>
    <p:sldId id="296" r:id="rId17"/>
    <p:sldId id="307" r:id="rId18"/>
    <p:sldId id="285" r:id="rId19"/>
    <p:sldId id="286" r:id="rId20"/>
    <p:sldId id="306" r:id="rId21"/>
    <p:sldId id="299" r:id="rId22"/>
    <p:sldId id="287" r:id="rId23"/>
    <p:sldId id="292" r:id="rId24"/>
    <p:sldId id="289" r:id="rId25"/>
    <p:sldId id="300" r:id="rId26"/>
    <p:sldId id="281" r:id="rId27"/>
    <p:sldId id="302" r:id="rId28"/>
    <p:sldId id="303" r:id="rId29"/>
    <p:sldId id="305" r:id="rId30"/>
    <p:sldId id="290" r:id="rId31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3399FF"/>
    <a:srgbClr val="0066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31" autoAdjust="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Лист1!$A$4</c:f>
              <c:strCache>
                <c:ptCount val="1"/>
                <c:pt idx="0">
                  <c:v>УО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920361857941711E-2"/>
                  <c:y val="-8.20146967797228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15-4931-8808-24F0BD05D3B2}"/>
                </c:ext>
              </c:extLst>
            </c:dLbl>
            <c:dLbl>
              <c:idx val="1"/>
              <c:layout>
                <c:manualLayout>
                  <c:x val="1.4829370810650668E-2"/>
                  <c:y val="-2.0799276270890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15-4931-8808-24F0BD05D3B2}"/>
                </c:ext>
              </c:extLst>
            </c:dLbl>
            <c:dLbl>
              <c:idx val="2"/>
              <c:layout>
                <c:manualLayout>
                  <c:x val="2.2450919805206828E-2"/>
                  <c:y val="-8.20146967797228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15-4931-8808-24F0BD05D3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Лист1!$B$1:$D$3</c:f>
              <c:multiLvlStrCache>
                <c:ptCount val="3"/>
                <c:lvl>
                  <c:pt idx="2">
                    <c:v>(1 полугодие)</c:v>
                  </c:pt>
                </c:lvl>
                <c:lvl>
                  <c:pt idx="0">
                    <c:v>2015-2016</c:v>
                  </c:pt>
                  <c:pt idx="1">
                    <c:v>2016-2017</c:v>
                  </c:pt>
                  <c:pt idx="2">
                    <c:v>2017-2018</c:v>
                  </c:pt>
                </c:lvl>
              </c:multiLvlStrCache>
            </c:multiLvlStrRef>
          </c:cat>
          <c:val>
            <c:numRef>
              <c:f>Лист1!$B$4:$D$4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15-4931-8808-24F0BD05D3B2}"/>
            </c:ext>
          </c:extLst>
        </c:ser>
        <c:ser>
          <c:idx val="1"/>
          <c:order val="1"/>
          <c:tx>
            <c:strRef>
              <c:f>Лист1!$A$5</c:f>
              <c:strCache>
                <c:ptCount val="1"/>
                <c:pt idx="0">
                  <c:v>КО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912017877643258E-2"/>
                  <c:y val="-7.55868395575094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15-4931-8808-24F0BD05D3B2}"/>
                </c:ext>
              </c:extLst>
            </c:dLbl>
            <c:dLbl>
              <c:idx val="1"/>
              <c:layout>
                <c:manualLayout>
                  <c:x val="2.4015271451320222E-2"/>
                  <c:y val="-7.5586839557509481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15-4931-8808-24F0BD05D3B2}"/>
                </c:ext>
              </c:extLst>
            </c:dLbl>
            <c:dLbl>
              <c:idx val="2"/>
              <c:layout>
                <c:manualLayout>
                  <c:x val="2.2178235983038922E-2"/>
                  <c:y val="-2.015649054866919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7,3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15-4931-8808-24F0BD05D3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Лист1!$B$1:$D$3</c:f>
              <c:multiLvlStrCache>
                <c:ptCount val="3"/>
                <c:lvl>
                  <c:pt idx="2">
                    <c:v>(1 полугодие)</c:v>
                  </c:pt>
                </c:lvl>
                <c:lvl>
                  <c:pt idx="0">
                    <c:v>2015-2016</c:v>
                  </c:pt>
                  <c:pt idx="1">
                    <c:v>2016-2017</c:v>
                  </c:pt>
                  <c:pt idx="2">
                    <c:v>2017-2018</c:v>
                  </c:pt>
                </c:lvl>
              </c:multiLvlStrCache>
            </c:multiLvlStrRef>
          </c:cat>
          <c:val>
            <c:numRef>
              <c:f>Лист1!$B$5:$D$5</c:f>
              <c:numCache>
                <c:formatCode>General</c:formatCode>
                <c:ptCount val="3"/>
                <c:pt idx="0">
                  <c:v>56</c:v>
                </c:pt>
                <c:pt idx="1">
                  <c:v>58</c:v>
                </c:pt>
                <c:pt idx="2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615-4931-8808-24F0BD05D3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2800896"/>
        <c:axId val="72810880"/>
        <c:axId val="0"/>
      </c:bar3DChart>
      <c:catAx>
        <c:axId val="7280089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72810880"/>
        <c:crosses val="autoZero"/>
        <c:auto val="1"/>
        <c:lblAlgn val="ctr"/>
        <c:lblOffset val="100"/>
        <c:noMultiLvlLbl val="0"/>
      </c:catAx>
      <c:valAx>
        <c:axId val="728108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7280089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Лист1!$C$5</c:f>
              <c:strCache>
                <c:ptCount val="1"/>
                <c:pt idx="0">
                  <c:v>уо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Лист1!$B$6:$B$8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Лист1!$C$6:$C$8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87-4EAF-AE61-B9594E05CE36}"/>
            </c:ext>
          </c:extLst>
        </c:ser>
        <c:ser>
          <c:idx val="1"/>
          <c:order val="1"/>
          <c:tx>
            <c:strRef>
              <c:f>Лист1!$D$5</c:f>
              <c:strCache>
                <c:ptCount val="1"/>
                <c:pt idx="0">
                  <c:v>ко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Лист1!$B$6:$B$8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Лист1!$D$6:$D$8</c:f>
              <c:numCache>
                <c:formatCode>General</c:formatCode>
                <c:ptCount val="3"/>
                <c:pt idx="0">
                  <c:v>80</c:v>
                </c:pt>
                <c:pt idx="1">
                  <c:v>78</c:v>
                </c:pt>
                <c:pt idx="2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87-4EAF-AE61-B9594E05C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2850048"/>
        <c:axId val="72855936"/>
        <c:axId val="0"/>
      </c:bar3DChart>
      <c:catAx>
        <c:axId val="72850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2855936"/>
        <c:crosses val="autoZero"/>
        <c:auto val="1"/>
        <c:lblAlgn val="ctr"/>
        <c:lblOffset val="100"/>
        <c:noMultiLvlLbl val="0"/>
      </c:catAx>
      <c:valAx>
        <c:axId val="728559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285004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ЕГЭ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Лист1!$A$19</c:f>
              <c:strCache>
                <c:ptCount val="1"/>
                <c:pt idx="0">
                  <c:v>УО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Лист1!$B$16:$D$18</c:f>
              <c:strCach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strCache>
            </c:strRef>
          </c:cat>
          <c:val>
            <c:numRef>
              <c:f>Лист1!$B$19:$D$19</c:f>
              <c:numCache>
                <c:formatCode>General</c:formatCode>
                <c:ptCount val="3"/>
                <c:pt idx="0">
                  <c:v>100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82-4960-B3C7-DE61518DCECE}"/>
            </c:ext>
          </c:extLst>
        </c:ser>
        <c:ser>
          <c:idx val="1"/>
          <c:order val="1"/>
          <c:tx>
            <c:strRef>
              <c:f>Лист1!$A$20</c:f>
              <c:strCache>
                <c:ptCount val="1"/>
                <c:pt idx="0">
                  <c:v>Средний балл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6111111111111108E-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82-4960-B3C7-DE61518DCECE}"/>
                </c:ext>
              </c:extLst>
            </c:dLbl>
            <c:dLbl>
              <c:idx val="2"/>
              <c:layout>
                <c:manualLayout>
                  <c:x val="2.4999781277340333E-2"/>
                  <c:y val="3.9048182209901574E-17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482-4960-B3C7-DE61518DCEC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Лист1!$B$16:$D$18</c:f>
              <c:strCach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strCache>
            </c:strRef>
          </c:cat>
          <c:val>
            <c:numRef>
              <c:f>Лист1!$B$20:$D$20</c:f>
              <c:numCache>
                <c:formatCode>General</c:formatCode>
                <c:ptCount val="3"/>
                <c:pt idx="0">
                  <c:v>60</c:v>
                </c:pt>
                <c:pt idx="2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82-4960-B3C7-DE61518DCE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3014656"/>
        <c:axId val="73061504"/>
        <c:axId val="0"/>
      </c:bar3DChart>
      <c:catAx>
        <c:axId val="73014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3061504"/>
        <c:crosses val="autoZero"/>
        <c:auto val="1"/>
        <c:lblAlgn val="ctr"/>
        <c:lblOffset val="100"/>
        <c:noMultiLvlLbl val="0"/>
      </c:catAx>
      <c:valAx>
        <c:axId val="73061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301465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643285214348206E-2"/>
          <c:y val="4.214129483814523E-2"/>
          <c:w val="0.53912270341207347"/>
          <c:h val="0.8511380869058033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Лист1!$B$9</c:f>
              <c:strCache>
                <c:ptCount val="1"/>
                <c:pt idx="0">
                  <c:v>Количество участников, прошедших в следующий тур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Лист1!$A$10:$A$13</c:f>
              <c:numCache>
                <c:formatCode>General</c:formatCode>
                <c:ptCount val="4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</c:numCache>
            </c:numRef>
          </c:cat>
          <c:val>
            <c:numRef>
              <c:f>Лист1!$B$10:$B$13</c:f>
              <c:numCache>
                <c:formatCode>General</c:formatCode>
                <c:ptCount val="4"/>
                <c:pt idx="0">
                  <c:v>8</c:v>
                </c:pt>
                <c:pt idx="1">
                  <c:v>10</c:v>
                </c:pt>
                <c:pt idx="2">
                  <c:v>18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2F-41DB-B9EA-2F063E8ED2CC}"/>
            </c:ext>
          </c:extLst>
        </c:ser>
        <c:ser>
          <c:idx val="1"/>
          <c:order val="1"/>
          <c:tx>
            <c:strRef>
              <c:f>Лист1!$C$9</c:f>
              <c:strCache>
                <c:ptCount val="1"/>
                <c:pt idx="0">
                  <c:v>Количество победителей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Лист1!$A$10:$A$13</c:f>
              <c:numCache>
                <c:formatCode>General</c:formatCode>
                <c:ptCount val="4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</c:numCache>
            </c:numRef>
          </c:cat>
          <c:val>
            <c:numRef>
              <c:f>Лист1!$C$10:$C$13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2F-41DB-B9EA-2F063E8ED2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5986560"/>
        <c:axId val="25990656"/>
        <c:axId val="0"/>
      </c:bar3DChart>
      <c:catAx>
        <c:axId val="25986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5990656"/>
        <c:crosses val="autoZero"/>
        <c:auto val="1"/>
        <c:lblAlgn val="ctr"/>
        <c:lblOffset val="100"/>
        <c:noMultiLvlLbl val="0"/>
      </c:catAx>
      <c:valAx>
        <c:axId val="25990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98656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Лист1!$D$2:$D$5</c:f>
              <c:strCache>
                <c:ptCount val="1"/>
                <c:pt idx="0">
                  <c:v>Количество участников 12</c:v>
                </c:pt>
              </c:strCache>
            </c:strRef>
          </c:tx>
          <c:invertIfNegative val="0"/>
          <c:cat>
            <c:multiLvlStrRef>
              <c:f>Лист1!$B$6:$C$12</c:f>
              <c:multiLvlStrCache>
                <c:ptCount val="7"/>
                <c:lvl>
                  <c:pt idx="0">
                    <c:v>(сезон I)</c:v>
                  </c:pt>
                  <c:pt idx="1">
                    <c:v>2016</c:v>
                  </c:pt>
                  <c:pt idx="2">
                    <c:v>(сезон II)</c:v>
                  </c:pt>
                  <c:pt idx="3">
                    <c:v>2016</c:v>
                  </c:pt>
                  <c:pt idx="4">
                    <c:v>(сезон I)</c:v>
                  </c:pt>
                  <c:pt idx="5">
                    <c:v>2017</c:v>
                  </c:pt>
                  <c:pt idx="6">
                    <c:v>(сезон II)</c:v>
                  </c:pt>
                </c:lvl>
                <c:lvl>
                  <c:pt idx="1">
                    <c:v>2</c:v>
                  </c:pt>
                  <c:pt idx="3">
                    <c:v>3</c:v>
                  </c:pt>
                  <c:pt idx="5">
                    <c:v>4</c:v>
                  </c:pt>
                </c:lvl>
              </c:multiLvlStrCache>
            </c:multiLvlStrRef>
          </c:cat>
          <c:val>
            <c:numRef>
              <c:f>Лист1!$D$6:$D$12</c:f>
              <c:numCache>
                <c:formatCode>General</c:formatCode>
                <c:ptCount val="7"/>
                <c:pt idx="1">
                  <c:v>15</c:v>
                </c:pt>
                <c:pt idx="3">
                  <c:v>20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1F-4072-B6B4-10FD70FE6434}"/>
            </c:ext>
          </c:extLst>
        </c:ser>
        <c:ser>
          <c:idx val="1"/>
          <c:order val="1"/>
          <c:tx>
            <c:strRef>
              <c:f>Лист1!$E$2:$E$5</c:f>
              <c:strCache>
                <c:ptCount val="1"/>
                <c:pt idx="0">
                  <c:v>Результат Диплом  I степени 3</c:v>
                </c:pt>
              </c:strCache>
            </c:strRef>
          </c:tx>
          <c:invertIfNegative val="0"/>
          <c:cat>
            <c:multiLvlStrRef>
              <c:f>Лист1!$B$6:$C$12</c:f>
              <c:multiLvlStrCache>
                <c:ptCount val="7"/>
                <c:lvl>
                  <c:pt idx="0">
                    <c:v>(сезон I)</c:v>
                  </c:pt>
                  <c:pt idx="1">
                    <c:v>2016</c:v>
                  </c:pt>
                  <c:pt idx="2">
                    <c:v>(сезон II)</c:v>
                  </c:pt>
                  <c:pt idx="3">
                    <c:v>2016</c:v>
                  </c:pt>
                  <c:pt idx="4">
                    <c:v>(сезон I)</c:v>
                  </c:pt>
                  <c:pt idx="5">
                    <c:v>2017</c:v>
                  </c:pt>
                  <c:pt idx="6">
                    <c:v>(сезон II)</c:v>
                  </c:pt>
                </c:lvl>
                <c:lvl>
                  <c:pt idx="1">
                    <c:v>2</c:v>
                  </c:pt>
                  <c:pt idx="3">
                    <c:v>3</c:v>
                  </c:pt>
                  <c:pt idx="5">
                    <c:v>4</c:v>
                  </c:pt>
                </c:lvl>
              </c:multiLvlStrCache>
            </c:multiLvlStrRef>
          </c:cat>
          <c:val>
            <c:numRef>
              <c:f>Лист1!$E$6:$E$12</c:f>
              <c:numCache>
                <c:formatCode>General</c:formatCode>
                <c:ptCount val="7"/>
                <c:pt idx="1">
                  <c:v>1</c:v>
                </c:pt>
                <c:pt idx="3">
                  <c:v>2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1F-4072-B6B4-10FD70FE6434}"/>
            </c:ext>
          </c:extLst>
        </c:ser>
        <c:ser>
          <c:idx val="2"/>
          <c:order val="2"/>
          <c:tx>
            <c:strRef>
              <c:f>Лист1!$F$2:$F$5</c:f>
              <c:strCache>
                <c:ptCount val="1"/>
                <c:pt idx="0">
                  <c:v>Результат Диплом II степени 5</c:v>
                </c:pt>
              </c:strCache>
            </c:strRef>
          </c:tx>
          <c:invertIfNegative val="0"/>
          <c:cat>
            <c:multiLvlStrRef>
              <c:f>Лист1!$B$6:$C$12</c:f>
              <c:multiLvlStrCache>
                <c:ptCount val="7"/>
                <c:lvl>
                  <c:pt idx="0">
                    <c:v>(сезон I)</c:v>
                  </c:pt>
                  <c:pt idx="1">
                    <c:v>2016</c:v>
                  </c:pt>
                  <c:pt idx="2">
                    <c:v>(сезон II)</c:v>
                  </c:pt>
                  <c:pt idx="3">
                    <c:v>2016</c:v>
                  </c:pt>
                  <c:pt idx="4">
                    <c:v>(сезон I)</c:v>
                  </c:pt>
                  <c:pt idx="5">
                    <c:v>2017</c:v>
                  </c:pt>
                  <c:pt idx="6">
                    <c:v>(сезон II)</c:v>
                  </c:pt>
                </c:lvl>
                <c:lvl>
                  <c:pt idx="1">
                    <c:v>2</c:v>
                  </c:pt>
                  <c:pt idx="3">
                    <c:v>3</c:v>
                  </c:pt>
                  <c:pt idx="5">
                    <c:v>4</c:v>
                  </c:pt>
                </c:lvl>
              </c:multiLvlStrCache>
            </c:multiLvlStrRef>
          </c:cat>
          <c:val>
            <c:numRef>
              <c:f>Лист1!$F$6:$F$12</c:f>
              <c:numCache>
                <c:formatCode>General</c:formatCode>
                <c:ptCount val="7"/>
                <c:pt idx="1">
                  <c:v>3</c:v>
                </c:pt>
                <c:pt idx="3">
                  <c:v>4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1F-4072-B6B4-10FD70FE6434}"/>
            </c:ext>
          </c:extLst>
        </c:ser>
        <c:ser>
          <c:idx val="3"/>
          <c:order val="3"/>
          <c:tx>
            <c:strRef>
              <c:f>Лист1!$G$2:$G$5</c:f>
              <c:strCache>
                <c:ptCount val="1"/>
                <c:pt idx="0">
                  <c:v>Результат Диплом   III степени II степени -</c:v>
                </c:pt>
              </c:strCache>
            </c:strRef>
          </c:tx>
          <c:invertIfNegative val="0"/>
          <c:cat>
            <c:multiLvlStrRef>
              <c:f>Лист1!$B$6:$C$12</c:f>
              <c:multiLvlStrCache>
                <c:ptCount val="7"/>
                <c:lvl>
                  <c:pt idx="0">
                    <c:v>(сезон I)</c:v>
                  </c:pt>
                  <c:pt idx="1">
                    <c:v>2016</c:v>
                  </c:pt>
                  <c:pt idx="2">
                    <c:v>(сезон II)</c:v>
                  </c:pt>
                  <c:pt idx="3">
                    <c:v>2016</c:v>
                  </c:pt>
                  <c:pt idx="4">
                    <c:v>(сезон I)</c:v>
                  </c:pt>
                  <c:pt idx="5">
                    <c:v>2017</c:v>
                  </c:pt>
                  <c:pt idx="6">
                    <c:v>(сезон II)</c:v>
                  </c:pt>
                </c:lvl>
                <c:lvl>
                  <c:pt idx="1">
                    <c:v>2</c:v>
                  </c:pt>
                  <c:pt idx="3">
                    <c:v>3</c:v>
                  </c:pt>
                  <c:pt idx="5">
                    <c:v>4</c:v>
                  </c:pt>
                </c:lvl>
              </c:multiLvlStrCache>
            </c:multiLvlStrRef>
          </c:cat>
          <c:val>
            <c:numRef>
              <c:f>Лист1!$G$6:$G$12</c:f>
              <c:numCache>
                <c:formatCode>General</c:formatCode>
                <c:ptCount val="7"/>
                <c:pt idx="1">
                  <c:v>4</c:v>
                </c:pt>
                <c:pt idx="3">
                  <c:v>3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31F-4072-B6B4-10FD70FE64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947776"/>
        <c:axId val="27949312"/>
        <c:axId val="0"/>
      </c:bar3DChart>
      <c:catAx>
        <c:axId val="27947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949312"/>
        <c:crosses val="autoZero"/>
        <c:auto val="1"/>
        <c:lblAlgn val="ctr"/>
        <c:lblOffset val="100"/>
        <c:noMultiLvlLbl val="0"/>
      </c:catAx>
      <c:valAx>
        <c:axId val="27949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9477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image" Target="../media/image11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0.77708</cdr:x>
      <cdr:y>0.00174</cdr:y>
    </cdr:from>
    <cdr:to>
      <cdr:x>0.97708</cdr:x>
      <cdr:y>0.33507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52825" y="47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0.30556</cdr:x>
      <cdr:y>3.14936E-7</cdr:y>
    </cdr:from>
    <cdr:to>
      <cdr:x>0.87608</cdr:x>
      <cdr:y>0.13607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84176" y="1"/>
          <a:ext cx="2957924" cy="432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Результаты </a:t>
          </a:r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ОГЭ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0.24583</cdr:x>
      <cdr:y>0.94965</cdr:y>
    </cdr:from>
    <cdr:to>
      <cdr:x>0.2875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23950" y="2605088"/>
          <a:ext cx="190500" cy="13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0.26042</cdr:x>
      <cdr:y>0.66667</cdr:y>
    </cdr:from>
    <cdr:to>
      <cdr:x>0.46042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90625" y="25669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0C11C-A63F-4D6B-BCF0-C1452D725612}" type="datetimeFigureOut">
              <a:rPr lang="ru-RU" smtClean="0"/>
              <a:t>вт 26.03.19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CE983-F2F9-407C-8C4E-315415F3A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765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CE983-F2F9-407C-8C4E-315415F3A9A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524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CE983-F2F9-407C-8C4E-315415F3A9A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945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CE983-F2F9-407C-8C4E-315415F3A9A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108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CE983-F2F9-407C-8C4E-315415F3A9A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404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05200" y="1498602"/>
            <a:ext cx="5257800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05200" y="4927600"/>
            <a:ext cx="5257800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59922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вт 26.03.19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70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274639"/>
            <a:ext cx="1066800" cy="5897561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9"/>
            <a:ext cx="6400800" cy="5897561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вт 26.03.19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23928" y="3525012"/>
            <a:ext cx="5220072" cy="144016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z="36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23928" y="4965171"/>
            <a:ext cx="5219924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5890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07971">
            <a:off x="2873933" y="208364"/>
            <a:ext cx="158712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7839">
            <a:off x="2740940" y="4843936"/>
            <a:ext cx="211616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4606">
            <a:off x="1703378" y="3175231"/>
            <a:ext cx="211616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2721" flipH="1">
            <a:off x="1846238" y="1325876"/>
            <a:ext cx="211616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4253" flipH="1">
            <a:off x="3670064" y="442646"/>
            <a:ext cx="211616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4798">
            <a:off x="5618206" y="3179621"/>
            <a:ext cx="158712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4931">
            <a:off x="5198638" y="1233948"/>
            <a:ext cx="211616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549">
            <a:off x="4788025" y="4494287"/>
            <a:ext cx="158712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 userDrawn="1"/>
        </p:nvGrpSpPr>
        <p:grpSpPr>
          <a:xfrm>
            <a:off x="2254580" y="331184"/>
            <a:ext cx="4634840" cy="6195632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595313" y="1758619"/>
              <a:ext cx="1626263" cy="16262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3849" y="2802137"/>
            <a:ext cx="2736303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03701" y="3570221"/>
            <a:ext cx="2736303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  <p:pic>
        <p:nvPicPr>
          <p:cNvPr id="2050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0480"/>
            <a:ext cx="158712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833056"/>
            <a:ext cx="1407408" cy="20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218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91" y="1700811"/>
            <a:ext cx="2923753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51" y="1700811"/>
            <a:ext cx="2923753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582656" y="1832545"/>
            <a:ext cx="27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820964" y="1832545"/>
            <a:ext cx="2736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45536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вт 26.03.19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9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445000"/>
            <a:ext cx="5257800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124201"/>
            <a:ext cx="5257800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82078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701800"/>
            <a:ext cx="3733800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1701800"/>
            <a:ext cx="3733800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вт 26.03.19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40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1249" y="1608836"/>
            <a:ext cx="3730752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8200" y="2209800"/>
            <a:ext cx="3733800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27448" y="1608836"/>
            <a:ext cx="3730752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24400" y="2209800"/>
            <a:ext cx="3733800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вт 26.03.19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3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вт 26.03.19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38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вт 26.03.19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6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971800" y="0"/>
            <a:ext cx="59436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8987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1" y="1701800"/>
            <a:ext cx="2514600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2800" y="482600"/>
            <a:ext cx="5105400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8601" y="4648200"/>
            <a:ext cx="2514600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вт 26.03.19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48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62100" y="0"/>
            <a:ext cx="6019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8987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279402"/>
            <a:ext cx="5486400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5562600"/>
            <a:ext cx="54864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вт 26.03.19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1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28600" y="0"/>
            <a:ext cx="8686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8987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620000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701800"/>
            <a:ext cx="7620000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400802"/>
            <a:ext cx="205740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defTabSz="1218987"/>
            <a:fld id="{2DD204D1-F9BD-4643-8480-6EA41EB484F1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 defTabSz="1218987"/>
              <a:t>вт 26.03.19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1645" y="6400802"/>
            <a:ext cx="466344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defTabSz="1218987"/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27346" y="6400802"/>
            <a:ext cx="830855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defTabSz="1218987"/>
            <a:fld id="{EB37DED6-D4C7-42EE-AB49-D2E39E64FDE4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 defTabSz="1218987"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98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8" r:id="rId12"/>
    <p:sldLayoutId id="2147483689" r:id="rId13"/>
    <p:sldLayoutId id="214748368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jp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image" Target="../media/image2.jp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chart" Target="../charts/chart5.xml"/><Relationship Id="rId1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61.jpg"/><Relationship Id="rId7" Type="http://schemas.openxmlformats.org/officeDocument/2006/relationships/image" Target="../media/image91.jpe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5.pn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5.png"/><Relationship Id="rId3" Type="http://schemas.openxmlformats.org/officeDocument/2006/relationships/image" Target="../media/image61.jpg"/><Relationship Id="rId7" Type="http://schemas.openxmlformats.org/officeDocument/2006/relationships/image" Target="../media/image101.png"/><Relationship Id="rId12" Type="http://schemas.openxmlformats.org/officeDocument/2006/relationships/image" Target="../media/image9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0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99.png"/><Relationship Id="rId15" Type="http://schemas.openxmlformats.org/officeDocument/2006/relationships/image" Target="../media/image107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6.emf"/><Relationship Id="rId12" Type="http://schemas.openxmlformats.org/officeDocument/2006/relationships/image" Target="../media/image12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0.jpeg"/><Relationship Id="rId5" Type="http://schemas.openxmlformats.org/officeDocument/2006/relationships/image" Target="../media/image118.jpeg"/><Relationship Id="rId10" Type="http://schemas.openxmlformats.org/officeDocument/2006/relationships/image" Target="../media/image119.jpeg"/><Relationship Id="rId4" Type="http://schemas.openxmlformats.org/officeDocument/2006/relationships/image" Target="../media/image61.jpg"/><Relationship Id="rId9" Type="http://schemas.openxmlformats.org/officeDocument/2006/relationships/image" Target="../media/image11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jp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27784" y="289418"/>
            <a:ext cx="6264696" cy="646460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средняя общеобразовательная школа с углубленным изучением математики, информатики, иностранных языков                            г. Зернограда</a:t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374C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</a:t>
            </a:r>
            <a:r>
              <a:rPr lang="ru-RU" dirty="0">
                <a:solidFill>
                  <a:srgbClr val="374C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br>
              <a:rPr lang="ru-RU" dirty="0">
                <a:solidFill>
                  <a:srgbClr val="374C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374C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</a:t>
            </a:r>
            <a:r>
              <a:rPr lang="ru-RU" sz="3200" dirty="0" smtClean="0">
                <a:solidFill>
                  <a:srgbClr val="374C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физики</a:t>
            </a:r>
            <a:br>
              <a:rPr lang="ru-RU" sz="3200" dirty="0" smtClean="0">
                <a:solidFill>
                  <a:srgbClr val="374C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dirty="0">
                <a:solidFill>
                  <a:srgbClr val="374C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Меняйловой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Галины Николаевны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29474"/>
            <a:ext cx="3096344" cy="251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510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3" y="1268760"/>
            <a:ext cx="5305946" cy="827642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Научно – практическая конференция ДАНЮИ им. Ю.А. 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Жданова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Marina\Desktop\Новая папка\Новая папка (2)\WP_20161118_14_36_46_Pr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78363" y="622327"/>
            <a:ext cx="2298775" cy="171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491880" y="2060848"/>
            <a:ext cx="5652120" cy="187239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Альтернативные источники энергии. Солнечная энергия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у вас молоко убежало!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G:\Меняйлова грамоты\01 - 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858" y="2630184"/>
            <a:ext cx="1462932" cy="206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Меняйлова грамоты\01 - 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98" y="2688201"/>
            <a:ext cx="1356766" cy="19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Меняйлова грамоты\01 - 0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1085" y="4465462"/>
            <a:ext cx="1833159" cy="259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65625" y="106623"/>
            <a:ext cx="8229600" cy="740097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2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1920" y="400506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374C81"/>
                </a:solidFill>
                <a:latin typeface="Times New Roman"/>
                <a:ea typeface="Times New Roman"/>
                <a:cs typeface="Times New Roman"/>
              </a:rPr>
              <a:t>Осеняя сессия </a:t>
            </a:r>
            <a:r>
              <a:rPr lang="en-US" sz="2400" b="1" dirty="0">
                <a:solidFill>
                  <a:srgbClr val="374C81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400" b="1" dirty="0">
                <a:solidFill>
                  <a:srgbClr val="374C8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400" b="1" dirty="0">
                <a:solidFill>
                  <a:srgbClr val="374C81"/>
                </a:solidFill>
                <a:latin typeface="Times New Roman"/>
                <a:ea typeface="Times New Roman"/>
                <a:cs typeface="Times New Roman"/>
              </a:rPr>
              <a:t>ДАНЮИ им. Ю.А. Жданова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790" y="4836061"/>
            <a:ext cx="2695540" cy="189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951" y="4886313"/>
            <a:ext cx="26162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290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773832"/>
            <a:ext cx="5400600" cy="1143000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Всероссийский конкурс </a:t>
            </a:r>
            <a:r>
              <a:rPr lang="ru-RU" sz="1800" dirty="0">
                <a:solidFill>
                  <a:schemeClr val="tx1"/>
                </a:solidFill>
                <a:latin typeface="Times New Roman"/>
                <a:ea typeface="Times New Roman"/>
              </a:rPr>
              <a:t>научно – исследовательских работ учащихся и студенческой молодежи </a:t>
            </a:r>
            <a:r>
              <a:rPr lang="ru-RU" sz="1800" dirty="0" smtClean="0">
                <a:solidFill>
                  <a:schemeClr val="tx1"/>
                </a:solidFill>
                <a:latin typeface="Times New Roman"/>
                <a:ea typeface="Times New Roman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/>
                <a:ea typeface="Times New Roman"/>
              </a:rPr>
              <a:t>«</a:t>
            </a:r>
            <a:r>
              <a:rPr lang="ru-RU" sz="2800" dirty="0">
                <a:solidFill>
                  <a:schemeClr val="tx1"/>
                </a:solidFill>
                <a:latin typeface="Times New Roman"/>
                <a:ea typeface="Times New Roman"/>
              </a:rPr>
              <a:t>Научный потенциал – 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XXI</a:t>
            </a:r>
            <a:r>
              <a:rPr lang="ru-RU" sz="2800" dirty="0">
                <a:solidFill>
                  <a:schemeClr val="tx1"/>
                </a:solidFill>
                <a:latin typeface="Times New Roman"/>
                <a:ea typeface="Times New Roman"/>
              </a:rPr>
              <a:t>»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3010"/>
            <a:ext cx="3384376" cy="241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2402437"/>
              </p:ext>
            </p:extLst>
          </p:nvPr>
        </p:nvGraphicFramePr>
        <p:xfrm>
          <a:off x="5400092" y="4365104"/>
          <a:ext cx="3348372" cy="2370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4" name="Acrobat Document" r:id="rId5" imgW="8020016" imgH="5667172" progId="AcroExch.Document.DC">
                  <p:embed/>
                </p:oleObj>
              </mc:Choice>
              <mc:Fallback>
                <p:oleObj name="Acrobat Document" r:id="rId5" imgW="8020016" imgH="5667172" progId="AcroExch.Document.DC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0092" y="4365104"/>
                        <a:ext cx="3348372" cy="23705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97" name="Picture 25" descr="G:\7 марта\Новая папка (2)\P41002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47"/>
            <a:ext cx="3609479" cy="270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10071" y="188640"/>
            <a:ext cx="8229600" cy="740097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2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51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82364"/>
            <a:ext cx="5111932" cy="358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632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8165" y="767421"/>
            <a:ext cx="6637315" cy="61006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50" b="1" u="sng" kern="1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муниципальный уровень</a:t>
            </a:r>
            <a:endParaRPr lang="ru-RU" sz="1550" b="1" u="sng" kern="1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50" b="1" kern="1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ru-RU" sz="1550" b="1" kern="1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диплом </a:t>
            </a:r>
            <a:r>
              <a:rPr lang="en-US" sz="1550" b="1" kern="1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III </a:t>
            </a:r>
            <a:r>
              <a:rPr lang="ru-RU" sz="1550" b="1" kern="1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степени </a:t>
            </a:r>
            <a:r>
              <a:rPr lang="ru-RU" sz="1550" b="1" kern="1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 участие в осенней сессии Донской Академии наук юных исследователей</a:t>
            </a:r>
            <a:r>
              <a:rPr lang="ru-RU" sz="1550" b="1" kern="1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1550" b="1" i="1" kern="1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Clr>
                <a:srgbClr val="94C600"/>
              </a:buClr>
              <a:buNone/>
            </a:pPr>
            <a:r>
              <a:rPr lang="ru-RU" sz="1550" b="1" kern="1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ru-RU" sz="1550" b="1" kern="1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 место в конкурсе «Космонавтика» в номинации «Презентация»</a:t>
            </a: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Clr>
                <a:srgbClr val="94C600"/>
              </a:buClr>
              <a:buNone/>
            </a:pPr>
            <a:endParaRPr lang="ru-RU" sz="1550" b="1" i="1" kern="1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50" b="1" u="sng" kern="1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550" b="1" u="sng" kern="1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регионального </a:t>
            </a:r>
            <a:r>
              <a:rPr lang="ru-RU" sz="1550" b="1" u="sng" kern="1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уровня</a:t>
            </a:r>
            <a:endParaRPr lang="ru-RU" sz="1550" b="1" kern="1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50" b="1" kern="1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-диплом регионального победителя </a:t>
            </a:r>
            <a:r>
              <a:rPr lang="en-US" sz="1550" b="1" kern="1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</a:t>
            </a:r>
            <a:r>
              <a:rPr lang="ru-RU" sz="1550" b="1" kern="1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степени в Международном «Молодежном чемпионате по физике»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50" b="1" kern="1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ru-RU" sz="1550" b="1" kern="1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50" b="1" u="sng" kern="1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федерального </a:t>
            </a:r>
            <a:r>
              <a:rPr lang="ru-RU" sz="1550" b="1" u="sng" kern="1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уровня</a:t>
            </a:r>
            <a:endParaRPr lang="ru-RU" sz="1550" b="1" u="sng" kern="1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50" b="1" kern="1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-лауреат </a:t>
            </a:r>
            <a:r>
              <a:rPr lang="en-US" sz="1550" b="1" kern="1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III</a:t>
            </a:r>
            <a:r>
              <a:rPr lang="ru-RU" sz="1550" b="1" kern="1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степени Всероссийского конкурса </a:t>
            </a:r>
            <a:r>
              <a:rPr lang="ru-RU" sz="1550" b="1" kern="1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научно--исследовательских </a:t>
            </a:r>
            <a:r>
              <a:rPr lang="ru-RU" sz="1550" b="1" kern="1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работ учащихся и студенческой молодежи «Научный потенциал – </a:t>
            </a:r>
            <a:r>
              <a:rPr lang="en-US" sz="1550" b="1" kern="1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XXI</a:t>
            </a:r>
            <a:r>
              <a:rPr lang="ru-RU" sz="1550" b="1" kern="1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</a:t>
            </a:r>
            <a:endParaRPr lang="ru-RU" sz="1550" b="1" kern="1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50" b="1" kern="1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</a:t>
            </a:r>
            <a:r>
              <a:rPr lang="ru-RU" sz="1550" b="1" kern="1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призер фестиваля </a:t>
            </a:r>
            <a:r>
              <a:rPr lang="ru-RU" sz="1550" b="1" kern="1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науки «Включай </a:t>
            </a:r>
            <a:r>
              <a:rPr lang="ru-RU" sz="1550" b="1" kern="1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экологику</a:t>
            </a:r>
            <a:r>
              <a:rPr lang="ru-RU" sz="1550" b="1" kern="1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!» </a:t>
            </a:r>
            <a:endParaRPr lang="ru-RU" sz="1550" b="1" kern="1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956299"/>
            <a:ext cx="244002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1450">
            <a:off x="484526" y="210426"/>
            <a:ext cx="1341438" cy="189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G:\Меняйлова грамоты\01 - 0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5208">
            <a:off x="568659" y="2527365"/>
            <a:ext cx="1616984" cy="228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67544" y="-25363"/>
            <a:ext cx="8229600" cy="740097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2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600" dirty="0" smtClean="0">
                <a:solidFill>
                  <a:srgbClr val="374C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</a:t>
            </a:r>
            <a:endParaRPr lang="ru-RU" sz="3600" dirty="0">
              <a:solidFill>
                <a:srgbClr val="374C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353" y="4249093"/>
            <a:ext cx="1835273" cy="259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9" y="5373216"/>
            <a:ext cx="22621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806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8900" y="768688"/>
            <a:ext cx="7024744" cy="933448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Международная 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онлайн – олимпиада «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Фоксфорд»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276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090" y="1343271"/>
            <a:ext cx="1233505" cy="174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69" y="394655"/>
            <a:ext cx="1176539" cy="168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44169" y="40373"/>
            <a:ext cx="8229600" cy="740097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2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8454"/>
            <a:ext cx="1874032" cy="1325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95773"/>
            <a:ext cx="1927922" cy="136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91" y="5188010"/>
            <a:ext cx="1927923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820820"/>
              </p:ext>
            </p:extLst>
          </p:nvPr>
        </p:nvGraphicFramePr>
        <p:xfrm>
          <a:off x="2339752" y="1669941"/>
          <a:ext cx="4098656" cy="2125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196" y="2253463"/>
            <a:ext cx="1277959" cy="181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133965"/>
            <a:ext cx="1432976" cy="202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27921" y="389319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374C81"/>
                </a:solidFill>
                <a:latin typeface="Times New Roman"/>
                <a:ea typeface="Times New Roman"/>
                <a:cs typeface="Times New Roman"/>
              </a:rPr>
              <a:t>Международный конкурс «</a:t>
            </a:r>
            <a:r>
              <a:rPr lang="ru-RU" sz="2400" b="1" dirty="0" err="1">
                <a:solidFill>
                  <a:srgbClr val="374C81"/>
                </a:solidFill>
                <a:latin typeface="Times New Roman"/>
                <a:ea typeface="Times New Roman"/>
                <a:cs typeface="Times New Roman"/>
              </a:rPr>
              <a:t>Олимпис</a:t>
            </a:r>
            <a:r>
              <a:rPr lang="ru-RU" sz="2400" b="1" dirty="0">
                <a:solidFill>
                  <a:srgbClr val="374C81"/>
                </a:solidFill>
                <a:latin typeface="Times New Roman"/>
                <a:ea typeface="Times New Roman"/>
                <a:cs typeface="Times New Roman"/>
              </a:rPr>
              <a:t>»</a:t>
            </a:r>
            <a:endParaRPr lang="ru-RU" sz="1600" dirty="0"/>
          </a:p>
        </p:txBody>
      </p:sp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937210"/>
            <a:ext cx="1224136" cy="174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843" y="4918709"/>
            <a:ext cx="1233399" cy="176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794" y="4938197"/>
            <a:ext cx="1262127" cy="181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586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755" y="260648"/>
            <a:ext cx="55419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3198" y="323280"/>
            <a:ext cx="7620000" cy="1397000"/>
          </a:xfrm>
        </p:spPr>
        <p:txBody>
          <a:bodyPr/>
          <a:lstStyle/>
          <a:p>
            <a:r>
              <a:rPr lang="ru-RU" dirty="0" smtClean="0"/>
              <a:t>Выходи решать!</a:t>
            </a:r>
            <a:endParaRPr lang="ru-RU" dirty="0"/>
          </a:p>
        </p:txBody>
      </p:sp>
      <p:pic>
        <p:nvPicPr>
          <p:cNvPr id="27651" name="Picture 3" descr="C:\Users\Marina\Desktop\Коробская  физика Выходи решать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2024482"/>
            <a:ext cx="3161575" cy="4470400"/>
          </a:xfrm>
        </p:spPr>
      </p:pic>
      <p:pic>
        <p:nvPicPr>
          <p:cNvPr id="26626" name="Picture 2" descr="C:\Users\Marina\Desktop\Меняйлов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759" y="1217911"/>
            <a:ext cx="3237706" cy="457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Marina\Desktop\certificate-9491-sanya.fenew (1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026" y="1700808"/>
            <a:ext cx="3096344" cy="437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54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910770"/>
            <a:ext cx="7024744" cy="792088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«Космонавтика»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фото\фото\WP_20160412_14_50_34_Pr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2384" y="2026528"/>
            <a:ext cx="2938549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фото\фото\WP_20160413_11_12_36_Pr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8" r="6664"/>
          <a:stretch/>
        </p:blipFill>
        <p:spPr bwMode="auto">
          <a:xfrm>
            <a:off x="2121418" y="4214242"/>
            <a:ext cx="3649945" cy="224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G:\7 марта\Новая папка (2)\IMG_55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83" y="1765748"/>
            <a:ext cx="3672408" cy="244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27584" y="44624"/>
            <a:ext cx="8229600" cy="740097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2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338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207" y="1108155"/>
            <a:ext cx="3116217" cy="2327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Marina\Desktop\WP_20170930_11_54_30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96" y="4159748"/>
            <a:ext cx="3096344" cy="231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8"/>
          <a:stretch/>
        </p:blipFill>
        <p:spPr bwMode="auto">
          <a:xfrm>
            <a:off x="4427985" y="4159748"/>
            <a:ext cx="453650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31" y="1045450"/>
            <a:ext cx="3755854" cy="281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69092" y="57717"/>
            <a:ext cx="8229600" cy="740097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2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600" dirty="0" smtClean="0">
                <a:solidFill>
                  <a:srgbClr val="374C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</a:t>
            </a:r>
            <a:endParaRPr lang="en-US" sz="3600" dirty="0" smtClean="0">
              <a:solidFill>
                <a:srgbClr val="374C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336" y="2697755"/>
            <a:ext cx="2817288" cy="199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3875" y="3861047"/>
            <a:ext cx="2113205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«Шаги в будущее»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9772" y="6503064"/>
            <a:ext cx="4608512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«Наука, искусство, космос, астрономия»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2265" y="3547037"/>
            <a:ext cx="3374065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школьного этапа ВОШ </a:t>
            </a:r>
          </a:p>
          <a:p>
            <a:pPr algn="ctr">
              <a:lnSpc>
                <a:spcPct val="95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класс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0262" y="584935"/>
            <a:ext cx="4564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/>
            <a:r>
              <a:rPr lang="ru-RU" sz="2800" dirty="0">
                <a:solidFill>
                  <a:srgbClr val="374C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Заочные школы по предмету</a:t>
            </a:r>
          </a:p>
        </p:txBody>
      </p:sp>
    </p:spTree>
    <p:extLst>
      <p:ext uri="{BB962C8B-B14F-4D97-AF65-F5344CB8AC3E}">
        <p14:creationId xmlns:p14="http://schemas.microsoft.com/office/powerpoint/2010/main" val="1357186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9791"/>
            <a:ext cx="7620000" cy="1088182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Calibri"/>
                <a:ea typeface="Times New Roman"/>
                <a:cs typeface="Times New Roman"/>
              </a:rPr>
              <a:t>Общественная </a:t>
            </a:r>
            <a:r>
              <a:rPr lang="ru-RU" sz="3200" b="1" dirty="0" smtClean="0">
                <a:latin typeface="Calibri"/>
                <a:ea typeface="Times New Roman"/>
                <a:cs typeface="Times New Roman"/>
              </a:rPr>
              <a:t>оценк</a:t>
            </a:r>
            <a:r>
              <a:rPr lang="ru-RU" sz="3200" b="1" dirty="0">
                <a:latin typeface="Calibri"/>
                <a:ea typeface="Times New Roman"/>
                <a:cs typeface="Times New Roman"/>
              </a:rPr>
              <a:t>а</a:t>
            </a:r>
            <a:r>
              <a:rPr lang="ru-RU" sz="3200" b="1" dirty="0" smtClean="0">
                <a:latin typeface="Calibri"/>
                <a:ea typeface="Times New Roman"/>
                <a:cs typeface="Times New Roman"/>
              </a:rPr>
              <a:t> </a:t>
            </a:r>
            <a:r>
              <a:rPr lang="ru-RU" sz="3200" b="1" dirty="0">
                <a:latin typeface="Calibri"/>
                <a:ea typeface="Times New Roman"/>
                <a:cs typeface="Times New Roman"/>
              </a:rPr>
              <a:t>результатов внеурочной деятельности </a:t>
            </a:r>
            <a:endParaRPr lang="ru-RU" sz="3200" dirty="0"/>
          </a:p>
        </p:txBody>
      </p:sp>
      <p:pic>
        <p:nvPicPr>
          <p:cNvPr id="27650" name="Picture 2" descr="H:\Маме\1\03 - 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76872"/>
            <a:ext cx="2485704" cy="351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H:\Маме\1\03 - 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4" y="1393447"/>
            <a:ext cx="259697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00" y="857951"/>
            <a:ext cx="316835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 descr="H:\Маме\01 - 0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613" y="3350450"/>
            <a:ext cx="2432579" cy="343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H:\Маме\IMG_39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42787" y="3631802"/>
            <a:ext cx="3348372" cy="25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28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18404" y="168693"/>
            <a:ext cx="7620000" cy="780504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обучения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Marina\Desktop\7 марта\Новая папка (2)\P42605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13" y="908720"/>
            <a:ext cx="3384376" cy="253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Marina\Desktop\120320135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14" y="3712426"/>
            <a:ext cx="3637080" cy="272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Marina\Desktop\7 марта\Новая папка (2)\231220149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980728"/>
            <a:ext cx="3685747" cy="276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Marina\Desktop\7 марта\Новая папка (2)\IMAG00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404" y="4046041"/>
            <a:ext cx="4177415" cy="250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Marina\Desktop\7 марта\Новая папка (2)\2801201476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647" y="1340768"/>
            <a:ext cx="1677240" cy="223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Marina\Desktop\7 марта\Новая папка (2)\WP_20170112_14_27_18_Pr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13391" y="3348858"/>
            <a:ext cx="2230024" cy="166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317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620000" cy="748928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обучения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1994597"/>
              </p:ext>
            </p:extLst>
          </p:nvPr>
        </p:nvGraphicFramePr>
        <p:xfrm>
          <a:off x="179512" y="1268760"/>
          <a:ext cx="8817676" cy="5492997"/>
        </p:xfrm>
        <a:graphic>
          <a:graphicData uri="http://schemas.openxmlformats.org/drawingml/2006/table">
            <a:tbl>
              <a:tblPr firstRow="1" firstCol="1" bandRow="1"/>
              <a:tblGrid>
                <a:gridCol w="1975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8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67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73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5">
                <a:tc rowSpan="2"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Технология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Область использования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Результативность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7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Для учителя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Для учащегося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2804">
                <a:tc>
                  <a:txBody>
                    <a:bodyPr/>
                    <a:lstStyle/>
                    <a:p>
                      <a:pPr marL="0" indent="3175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Личностно-</a:t>
                      </a:r>
                    </a:p>
                    <a:p>
                      <a:pPr marL="0" indent="3175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ориентированное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обучение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 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Преподавание предмета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.   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Индивидуальная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работа с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учащимися при разработке  индивидуальных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проектов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Возможность </a:t>
                      </a:r>
                      <a:endParaRPr lang="ru-RU" sz="1400" b="1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самореализации учащихся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Успешность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обучения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 учащихся.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Участие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учащихся</a:t>
                      </a:r>
                      <a:r>
                        <a:rPr lang="ru-RU" sz="14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в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олимпиадах,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конкурсах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 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2866">
                <a:tc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Модульная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технология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Преподавание предмета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Позволяет одновременно   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оптимизировать</a:t>
                      </a:r>
                      <a:r>
                        <a:rPr lang="en-U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учебный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процесс, обеспечить развитие познавательной и личностной сферы учащихся 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Качественное усвоение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материала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 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6555">
                <a:tc>
                  <a:txBody>
                    <a:bodyPr/>
                    <a:lstStyle/>
                    <a:p>
                      <a:pPr marL="0" indent="3175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Проектная</a:t>
                      </a:r>
                    </a:p>
                    <a:p>
                      <a:pPr marL="0" indent="3175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технология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 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Индивидуальная работа с учащимися при разработке индивидуальных проектов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Возможность  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самореализации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учащихся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 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Участие в конкурсах, научно-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практических     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конференциях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 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991">
                <a:tc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Информационные технологии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Преподавание предмета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Расширение возможностей 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Качественное усвоение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материала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0407">
                <a:tc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Разноуровневая дифференциация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Преподавание предмета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Снятие перегрузок в усвоении учебного материала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Успешность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обучения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 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учащихся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 с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разными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способностями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9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153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836712"/>
            <a:ext cx="6336704" cy="1143000"/>
          </a:xfrm>
        </p:spPr>
        <p:txBody>
          <a:bodyPr>
            <a:noAutofit/>
          </a:bodyPr>
          <a:lstStyle/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n-ea"/>
                <a:cs typeface="+mn-cs"/>
              </a:rPr>
              <a:t/>
            </a:r>
            <a:b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n-ea"/>
                <a:cs typeface="+mn-cs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n-ea"/>
                <a:cs typeface="+mn-cs"/>
              </a:rPr>
              <a:t>Учебно -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етодическое пособие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«Материалы для подготовки учащихся 9 класса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ГИА в форме ОГЭ»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0043" y="2060848"/>
            <a:ext cx="6207573" cy="2222861"/>
          </a:xfrm>
        </p:spPr>
        <p:txBody>
          <a:bodyPr>
            <a:no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z="21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Профессиональное заключение по итогам апробации учебно-методического пособия «Материалы для подготовки учащихся 9 класса по физике к ГИА в форме ОГЭ»</a:t>
            </a:r>
            <a:r>
              <a:rPr lang="en-US" sz="21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муниципальном, региональном уровнях.</a:t>
            </a:r>
            <a:endParaRPr lang="ru-RU" sz="2100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1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</a:t>
            </a:r>
            <a:endParaRPr lang="ru-RU" sz="21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65" y="1196752"/>
            <a:ext cx="282892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3789040"/>
            <a:ext cx="2020417" cy="285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864958"/>
            <a:ext cx="2592287" cy="274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547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843" y="332656"/>
            <a:ext cx="7620000" cy="50405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Электронное обучение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2666667" cy="355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 descr="IMG_32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74742" y="1262162"/>
            <a:ext cx="3382962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IMG_326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02781" y="2533923"/>
            <a:ext cx="379412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91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00472"/>
            <a:ext cx="7620000" cy="1048544"/>
          </a:xfrm>
        </p:spPr>
        <p:txBody>
          <a:bodyPr>
            <a:normAutofit fontScale="90000"/>
          </a:bodyPr>
          <a:lstStyle/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738A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rgbClr val="738A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n-ea"/>
                <a:cs typeface="+mn-cs"/>
              </a:rPr>
            </a:br>
            <a:r>
              <a:rPr lang="ru-RU" sz="2400" b="1" dirty="0">
                <a:solidFill>
                  <a:srgbClr val="738A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738A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738A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n-ea"/>
                <a:cs typeface="+mn-cs"/>
              </a:rPr>
              <a:t>Создание </a:t>
            </a:r>
            <a:r>
              <a:rPr lang="ru-RU" sz="2400" b="1" dirty="0">
                <a:solidFill>
                  <a:srgbClr val="738A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n-ea"/>
                <a:cs typeface="+mn-cs"/>
              </a:rPr>
              <a:t>учителем условий для адресной работы с различными категориями обучающихся</a:t>
            </a:r>
            <a:r>
              <a:rPr lang="ru-RU" sz="2400" dirty="0">
                <a:solidFill>
                  <a:srgbClr val="738A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2400" dirty="0">
                <a:solidFill>
                  <a:srgbClr val="738A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2230" y="2924976"/>
            <a:ext cx="1511939" cy="202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9" descr="C:\Users\User\Desktop\stock-photo-handicapped-children-playing-with-other-kids-in-nature-25795038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95536" y="908720"/>
            <a:ext cx="5184576" cy="1352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9" descr="C:\Users\User\Desktop\stock-photo-handicapped-children-playing-with-other-kids-in-nature-25795038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63888" y="873635"/>
            <a:ext cx="5184576" cy="1352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C:\Users\User\Desktop\novyy-fgos-dlya-detey-s-ovz-2014-53391-large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15616" y="2258571"/>
            <a:ext cx="2304256" cy="72007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414970" y="2265265"/>
            <a:ext cx="2232248" cy="584775"/>
          </a:xfrm>
          <a:prstGeom prst="rect">
            <a:avLst/>
          </a:prstGeom>
          <a:solidFill>
            <a:sysClr val="window" lastClr="FFFFFF"/>
          </a:solidFill>
          <a:ln w="42500" cap="flat" cmpd="sng" algn="ctr">
            <a:solidFill>
              <a:srgbClr val="00ADDC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38A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Проект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38A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«Одарённые дети»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738A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8" name="Picture 10" descr="C:\Users\User\Desktop\03okto20.jpe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971225" y="2978649"/>
            <a:ext cx="1008112" cy="1538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064" y="4221088"/>
            <a:ext cx="1676400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65855"/>
            <a:ext cx="2313665" cy="162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G:\7 марта\Новая папка (2)\P902008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66991"/>
            <a:ext cx="1328192" cy="177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337" y="5151909"/>
            <a:ext cx="1884561" cy="14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944" y="5068719"/>
            <a:ext cx="19383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69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33111"/>
            <a:ext cx="7024744" cy="93610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Непрерывность профессионального роста учителя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08912" cy="5445224"/>
          </a:xfrm>
          <a:solidFill>
            <a:srgbClr val="99CCFF">
              <a:alpha val="56078"/>
            </a:srgbClr>
          </a:solidFill>
        </p:spPr>
        <p:txBody>
          <a:bodyPr>
            <a:noAutofit/>
          </a:bodyPr>
          <a:lstStyle/>
          <a:p>
            <a:pPr marL="68580" lvl="0" indent="0" algn="just">
              <a:lnSpc>
                <a:spcPct val="100000"/>
              </a:lnSpc>
              <a:spcBef>
                <a:spcPts val="0"/>
              </a:spcBef>
              <a:buClr>
                <a:srgbClr val="94C600"/>
              </a:buClr>
              <a:buNone/>
            </a:pP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01.03 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– 04.03.2016  </a:t>
            </a:r>
            <a:r>
              <a:rPr lang="ru-RU" sz="1800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«Совершенствование подходов к оцениванию развернутых ответов экзаменационных работ участников ГИА – 9 экспертами территориальных предметных комиссий</a:t>
            </a:r>
            <a:r>
              <a:rPr lang="ru-RU" sz="18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»;</a:t>
            </a: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ru-RU" sz="1800" i="1" dirty="0" smtClean="0">
              <a:solidFill>
                <a:schemeClr val="tx2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6858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01.06. 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2015 </a:t>
            </a: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– 30.09.2016 </a:t>
            </a:r>
            <a:r>
              <a:rPr lang="ru-RU" sz="18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«Углубленная </a:t>
            </a:r>
            <a:r>
              <a:rPr lang="ru-RU" sz="1800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олимпиадная подготовка учащихся </a:t>
            </a:r>
            <a:r>
              <a:rPr lang="ru-RU" sz="18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8-11</a:t>
            </a:r>
            <a:r>
              <a:rPr lang="en-US" sz="18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8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классов </a:t>
            </a:r>
            <a:r>
              <a:rPr lang="ru-RU" sz="1800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физике</a:t>
            </a:r>
            <a:r>
              <a:rPr lang="ru-RU" sz="18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»;</a:t>
            </a:r>
          </a:p>
          <a:p>
            <a:pPr marL="6858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10.04.2016 – 10.06. 2016 </a:t>
            </a:r>
            <a:r>
              <a:rPr lang="ru-RU" sz="18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«Углубленная и олимпиадная подготовка учащихся 8-11 классов по физике»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</a:p>
          <a:p>
            <a:pPr marL="6858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03.04.2017 - 10.04.2017 «</a:t>
            </a:r>
            <a:r>
              <a:rPr lang="ru-RU" sz="18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Реализация </a:t>
            </a:r>
            <a:r>
              <a:rPr lang="ru-RU" sz="1800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адаптированных основных общеобразовательных программ начального и основного общего образования на основе требований ФГОС обучающимися с ОВЗ и умственной отсталостью</a:t>
            </a:r>
            <a:r>
              <a:rPr lang="ru-RU" sz="18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»;</a:t>
            </a:r>
          </a:p>
          <a:p>
            <a:pPr marL="6858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04.09.2017 – 29.09.2017 </a:t>
            </a:r>
            <a:r>
              <a:rPr lang="ru-RU" sz="18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«Особенности </a:t>
            </a:r>
            <a:r>
              <a:rPr lang="ru-RU" sz="1800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методики преподавания учебного предмета «Астрономия» в условиях реализации ФГОС</a:t>
            </a:r>
            <a:r>
              <a:rPr lang="ru-RU" sz="18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»;</a:t>
            </a:r>
            <a:endParaRPr lang="ru-RU" sz="1400" i="1" dirty="0">
              <a:solidFill>
                <a:schemeClr val="tx2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6858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01.06. 2016 – 30.09.2016 профессиональная переподготовка на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отделении дополнительного образования ООО «Издательство «Учитель»,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предоставляющая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 на ведение профессиональной деятельности в сфере «</a:t>
            </a:r>
            <a:r>
              <a:rPr lang="ru-RU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образование: учитель общеобразовательной организации (физика)»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объёме 520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часов.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Обеспечение качества проверки заданий с развернутым ответом участников ГИА-9 экспертами территориальных предметных комиссий по предмету «Физика», 2019 год.</a:t>
            </a:r>
            <a:endParaRPr lang="ru-RU" sz="2000" dirty="0">
              <a:solidFill>
                <a:srgbClr val="000000"/>
              </a:solidFill>
              <a:latin typeface="Times New Roman"/>
              <a:ea typeface="Times New Roman"/>
              <a:cs typeface="Calibri"/>
            </a:endParaRPr>
          </a:p>
          <a:p>
            <a:pPr marL="6858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782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637645" y="95291"/>
            <a:ext cx="7704856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Непрерывность профессионального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 учителя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13" name="Picture 1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303" y="789801"/>
            <a:ext cx="1999661" cy="283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9" name="Picture 9" descr="G:\7 марта\сетификаты\РњРµРЅСЏР№Р»РѕРІР° Р“Р°Р»РёРЅР° РќРёРєРѕР»Р°РµРІРЅР° - СЃРІРёРґРµС‚РµР»СЊСЃС‚РІРѕ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847" y="1886562"/>
            <a:ext cx="2589493" cy="183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arina\Desktop\01 - 0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2457">
            <a:off x="348894" y="272201"/>
            <a:ext cx="1923352" cy="271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2493064" y="1335907"/>
            <a:ext cx="4852156" cy="504056"/>
          </a:xfrm>
          <a:prstGeom prst="rect">
            <a:avLst/>
          </a:prstGeom>
        </p:spPr>
        <p:txBody>
          <a:bodyPr vert="horz" lIns="121899" tIns="60949" rIns="121899" bIns="60949" rtlCol="0">
            <a:normAutofit fontScale="92500"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Arial" pitchFamily="34" charset="0"/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конференции, семинары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867" y="2468175"/>
            <a:ext cx="2736304" cy="191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44" y="3624687"/>
            <a:ext cx="2646927" cy="185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5329">
            <a:off x="1177082" y="1603708"/>
            <a:ext cx="1775465" cy="251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44" y="4928638"/>
            <a:ext cx="2711305" cy="191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5799618"/>
              </p:ext>
            </p:extLst>
          </p:nvPr>
        </p:nvGraphicFramePr>
        <p:xfrm>
          <a:off x="3174678" y="3735529"/>
          <a:ext cx="2713484" cy="1917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7" name="Acrobat Document" r:id="rId11" imgW="8020016" imgH="5667172" progId="AcroExch.Document.DC">
                  <p:embed/>
                </p:oleObj>
              </mc:Choice>
              <mc:Fallback>
                <p:oleObj name="Acrobat Document" r:id="rId11" imgW="8020016" imgH="566717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74678" y="3735529"/>
                        <a:ext cx="2713484" cy="1917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535" y="4672558"/>
            <a:ext cx="2632905" cy="1852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 descr="G:\7 марта\сетификаты\Меняйлова Галина Николаевна - свидетельство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17" y="4666814"/>
            <a:ext cx="2749723" cy="194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6396"/>
            <a:ext cx="2322513" cy="158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240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3180759" cy="449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59541"/>
            <a:ext cx="7024744" cy="432048"/>
          </a:xfrm>
        </p:spPr>
        <p:txBody>
          <a:bodyPr>
            <a:noAutofit/>
          </a:bodyPr>
          <a:lstStyle/>
          <a:p>
            <a:pPr algn="ctr" defTabSz="91440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Сетевые сообщества педагогов</a:t>
            </a:r>
          </a:p>
        </p:txBody>
      </p:sp>
      <p:pic>
        <p:nvPicPr>
          <p:cNvPr id="17411" name="Picture 3" descr="G:\7 марта\сетификаты\Сертификат Меняйлова Галина Николаев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84784"/>
            <a:ext cx="3168352" cy="44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827584" y="188640"/>
            <a:ext cx="8136904" cy="864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Непрерывность </a:t>
            </a:r>
            <a:endPara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роста учителя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G:\Меняйлова грамоты\01 - 0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31206" y="1253070"/>
            <a:ext cx="2510175" cy="354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H:\На печать\01 - 0001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992" y="4003893"/>
            <a:ext cx="3555985" cy="251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474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5" name="Picture 3" descr="C:\Users\Marina\Desktop\WP_20160316_11_58_33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8792" y="4622766"/>
            <a:ext cx="260300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Marina\Desktop\WP_20161012_12_50_57_Ric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23502" y="1083266"/>
            <a:ext cx="3655492" cy="273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:\Users\Marina\Desktop\IMG_03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6712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C:\Users\Marina\Desktop\WP_20160208_14_16_00_Pr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31640" y="3933056"/>
            <a:ext cx="3528390" cy="263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4284" y="197277"/>
            <a:ext cx="7489551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етодическое объединение  учителей  физики Зерноградского района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65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9" name="Picture 271" descr="H:\Маме\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84" y="778753"/>
            <a:ext cx="2769089" cy="391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404664"/>
            <a:ext cx="5257800" cy="4902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конкурсы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798975"/>
              </p:ext>
            </p:extLst>
          </p:nvPr>
        </p:nvGraphicFramePr>
        <p:xfrm>
          <a:off x="-20638" y="0"/>
          <a:ext cx="2592388" cy="366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" name="Acrobat Document" r:id="rId6" imgW="5667122" imgH="8019915" progId="AcroExch.Document.DC">
                  <p:embed/>
                </p:oleObj>
              </mc:Choice>
              <mc:Fallback>
                <p:oleObj name="Acrobat Document" r:id="rId6" imgW="5667122" imgH="801991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20638" y="0"/>
                        <a:ext cx="2592388" cy="3668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418433"/>
              </p:ext>
            </p:extLst>
          </p:nvPr>
        </p:nvGraphicFramePr>
        <p:xfrm>
          <a:off x="6520088" y="836712"/>
          <a:ext cx="2493306" cy="3528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" name="Acrobat Document" r:id="rId8" imgW="5667122" imgH="8019915" progId="AcroExch.Document.DC">
                  <p:embed/>
                </p:oleObj>
              </mc:Choice>
              <mc:Fallback>
                <p:oleObj name="Acrobat Document" r:id="rId8" imgW="5667122" imgH="801991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20088" y="836712"/>
                        <a:ext cx="2493306" cy="3528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79" name="Picture 211" descr="H:\На печать\01 - 000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08920"/>
            <a:ext cx="2808312" cy="397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40" name="Picture 272" descr="H:\Маме\01 - 000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24" y="1628800"/>
            <a:ext cx="3018503" cy="426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90" name="Picture 2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24" y="3832213"/>
            <a:ext cx="402907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72" descr="H:\Маме\01 - 000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2060848"/>
            <a:ext cx="3018503" cy="426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113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363" y="260648"/>
            <a:ext cx="7620000" cy="82093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Конкурс </a:t>
            </a:r>
            <a:r>
              <a:rPr lang="ru-RU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на получение денежного поощрения лучшими учителями образовательных </a:t>
            </a:r>
            <a:r>
              <a:rPr lang="ru-RU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организаций</a:t>
            </a:r>
            <a:endParaRPr lang="ru-RU" sz="2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97684"/>
            <a:ext cx="4267570" cy="260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340768"/>
            <a:ext cx="296227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 descr="H:\На печать\01 - 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645023"/>
            <a:ext cx="2061767" cy="291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41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3419872" y="332656"/>
            <a:ext cx="5219924" cy="672075"/>
          </a:xfrm>
        </p:spPr>
        <p:txBody>
          <a:bodyPr/>
          <a:lstStyle/>
          <a:p>
            <a:r>
              <a:rPr lang="ru-RU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УЧИТЕЛЬ  ПРОФИЛЬНОЙ  ШКОЛЫ</a:t>
            </a:r>
            <a:endParaRPr lang="ru-RU" sz="2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97756" y="2364311"/>
            <a:ext cx="3744416" cy="34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6478" y="1835890"/>
            <a:ext cx="3960974" cy="297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0913" y="23789662"/>
            <a:ext cx="633670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933" y="1052736"/>
            <a:ext cx="354806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48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267744" y="384229"/>
            <a:ext cx="4315296" cy="1344148"/>
          </a:xfrm>
        </p:spPr>
        <p:txBody>
          <a:bodyPr>
            <a:normAutofit fontScale="70000" lnSpcReduction="20000"/>
          </a:bodyPr>
          <a:lstStyle/>
          <a:p>
            <a:pPr lvl="0">
              <a:spcBef>
                <a:spcPts val="0"/>
              </a:spcBef>
            </a:pPr>
            <a:r>
              <a:rPr lang="ru-RU" altLang="ko-KR" sz="5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Региональный инновационный </a:t>
            </a:r>
            <a:r>
              <a:rPr lang="ru-RU" altLang="ko-KR" sz="5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форум</a:t>
            </a:r>
            <a:endParaRPr lang="ko-KR" altLang="en-US" sz="51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187624" y="2632100"/>
            <a:ext cx="3312368" cy="2232248"/>
          </a:xfrm>
        </p:spPr>
        <p:txBody>
          <a:bodyPr>
            <a:normAutofit fontScale="40000" lnSpcReduction="20000"/>
          </a:bodyPr>
          <a:lstStyle/>
          <a:p>
            <a:pPr lvl="0" algn="l"/>
            <a:r>
              <a:rPr lang="ru-RU" altLang="ko-KR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Развитие системы профессионального роста педагогических кадров в условиях формирования национальной системы учительского роста</a:t>
            </a:r>
            <a:endParaRPr lang="en-US" altLang="ko-KR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0648"/>
            <a:ext cx="2246630" cy="15913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5" name="Прямоугольник 4"/>
          <p:cNvSpPr/>
          <p:nvPr/>
        </p:nvSpPr>
        <p:spPr>
          <a:xfrm>
            <a:off x="2195736" y="48691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Calibri"/>
              </a:rPr>
              <a:t>Методический мост</a:t>
            </a:r>
            <a:endParaRPr lang="ru-RU" sz="1600" b="1" dirty="0">
              <a:latin typeface="Times New Roman"/>
              <a:ea typeface="Calibri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Calibri"/>
              </a:rPr>
              <a:t>«Сопровождение </a:t>
            </a:r>
            <a:endParaRPr lang="ru-RU" sz="1600" b="1" dirty="0">
              <a:latin typeface="Times New Roman"/>
              <a:ea typeface="Calibri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Calibri"/>
              </a:rPr>
              <a:t>профессионального роста учителя </a:t>
            </a:r>
            <a:endParaRPr lang="ru-RU" sz="1600" b="1" dirty="0">
              <a:latin typeface="Times New Roman"/>
              <a:ea typeface="Calibri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Calibri"/>
              </a:rPr>
              <a:t>в условиях педагогического </a:t>
            </a:r>
            <a:endParaRPr lang="ru-RU" sz="1600" b="1" dirty="0">
              <a:latin typeface="Times New Roman"/>
              <a:ea typeface="Calibri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Calibri"/>
              </a:rPr>
              <a:t>сообщества»</a:t>
            </a:r>
            <a:endParaRPr lang="ru-RU" sz="1600" b="1" dirty="0">
              <a:effectLst/>
              <a:latin typeface="Times New Roman"/>
              <a:ea typeface="Calibri"/>
            </a:endParaRPr>
          </a:p>
        </p:txBody>
      </p:sp>
      <p:pic>
        <p:nvPicPr>
          <p:cNvPr id="26626" name="Picture 2" descr="F:\ФОТО форум 23112018\DSC037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76872"/>
            <a:ext cx="3571587" cy="23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43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5328592" cy="165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348" y="4311319"/>
            <a:ext cx="4032448" cy="224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13" y="3111830"/>
            <a:ext cx="3280624" cy="344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91" y="1030505"/>
            <a:ext cx="2307628" cy="326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 descr="G:\7 марта\сетификаты\Свидетельство Методическое пособие для подготовки к ГИА в форме ОГЭ по физике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001" y="2128769"/>
            <a:ext cx="1530500" cy="216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9888" y="213725"/>
            <a:ext cx="7988725" cy="911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 учебно-методического пособия </a:t>
            </a:r>
          </a:p>
          <a:p>
            <a:pPr>
              <a:lnSpc>
                <a:spcPct val="95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свободном доступе в Интернет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815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Marina\Desktop\IMG-20160915-WA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04286"/>
            <a:ext cx="8640856" cy="573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812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 descr="C:\Users\Marina\Desktop\Новая папка\WP_20171209_12_41_18_Pr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9585" y="1065010"/>
            <a:ext cx="289222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rina\Desktop\Новая папка\IMG_04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04792" y="4217678"/>
            <a:ext cx="2555038" cy="191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arina\Desktop\Новая папка\WP_20171109_15_21_31_P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644" y="3874608"/>
            <a:ext cx="2952325" cy="220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arina\Desktop\Новая папка\WP_20170120_12_05_56_Pr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9905" y="1741971"/>
            <a:ext cx="289222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:\7 марта\Новая папка (2)\IMAG00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4293096"/>
            <a:ext cx="3888432" cy="232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Marina\Desktop\Новая папка\IMG_048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99477" y="1449440"/>
            <a:ext cx="2597564" cy="194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48515" y="96770"/>
            <a:ext cx="5151475" cy="911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деятельность </a:t>
            </a:r>
          </a:p>
          <a:p>
            <a:pPr algn="ctr">
              <a:lnSpc>
                <a:spcPct val="95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физики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66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60648"/>
            <a:ext cx="5758408" cy="1212552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Times New Roman"/>
                <a:ea typeface="Times New Roman"/>
                <a:cs typeface="Times New Roman"/>
              </a:rPr>
              <a:t>Высокие учебные </a:t>
            </a:r>
            <a:r>
              <a:rPr lang="ru-RU" sz="3400" b="1" dirty="0">
                <a:latin typeface="Times New Roman"/>
                <a:ea typeface="Times New Roman"/>
                <a:cs typeface="Times New Roman"/>
              </a:rPr>
              <a:t>результаты обучающихся</a:t>
            </a:r>
            <a:endParaRPr lang="ru-RU" sz="3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3560672"/>
              </p:ext>
            </p:extLst>
          </p:nvPr>
        </p:nvGraphicFramePr>
        <p:xfrm>
          <a:off x="2051720" y="1628800"/>
          <a:ext cx="691276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36851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60648"/>
            <a:ext cx="7024744" cy="889168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tx1"/>
                </a:solidFill>
                <a:latin typeface="Times New Roman"/>
                <a:ea typeface="Times New Roman"/>
              </a:rPr>
              <a:t>Независимые диагностические обследования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711474"/>
              </p:ext>
            </p:extLst>
          </p:nvPr>
        </p:nvGraphicFramePr>
        <p:xfrm>
          <a:off x="539552" y="908720"/>
          <a:ext cx="4968552" cy="3175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9513132"/>
              </p:ext>
            </p:extLst>
          </p:nvPr>
        </p:nvGraphicFramePr>
        <p:xfrm>
          <a:off x="3923928" y="3300611"/>
          <a:ext cx="5004048" cy="3557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77565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9364" y="3284984"/>
            <a:ext cx="7884368" cy="864096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 многопрофильная инженерная олимпиада «Звезда»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4622551"/>
              </p:ext>
            </p:extLst>
          </p:nvPr>
        </p:nvGraphicFramePr>
        <p:xfrm>
          <a:off x="2555776" y="410860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1691680" y="2636912"/>
            <a:ext cx="7603079" cy="529128"/>
          </a:xfrm>
          <a:prstGeom prst="rect">
            <a:avLst/>
          </a:prstGeom>
        </p:spPr>
        <p:txBody>
          <a:bodyPr vert="horz" lIns="121899" tIns="60949" rIns="121899" bIns="60949" rtlCol="0" anchor="b">
            <a:no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ВсОШ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2017-2018 учебный год – Головко Алина (9 класс)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2018-2019 учебный год –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Норкина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Полина (7 класс)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этап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ВсОШ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2018-2019 учебный год –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Норкина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Полина (* место)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88640"/>
            <a:ext cx="91337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Высокие результаты внеурочной деятельности обучающихся по учебному предмету</a:t>
            </a:r>
            <a:endParaRPr lang="ru-RU" sz="24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731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Меняйлова грамоты\01 - 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763" y="853799"/>
            <a:ext cx="325894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G:\Меняйлова грамоты\01 - 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23" y="692696"/>
            <a:ext cx="3372869" cy="476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0246" y="249498"/>
            <a:ext cx="5705665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оценка деятельности  учителя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7" name="Picture 3" descr="H:\На печать\01 - 001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842" y="2309836"/>
            <a:ext cx="3160824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219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219" y="288123"/>
            <a:ext cx="8229600" cy="740097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6776" y="3309952"/>
            <a:ext cx="2119678" cy="159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 descr="C:\Users\Marina\Desktop\201304A0\071220125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6281" y="980054"/>
            <a:ext cx="2089194" cy="1566582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156" y="1852534"/>
            <a:ext cx="2469282" cy="184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C:\Users\Marina\Desktop\201304A0\230120135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14617" y="1729170"/>
            <a:ext cx="2882156" cy="2161183"/>
          </a:xfrm>
          <a:prstGeom prst="rect">
            <a:avLst/>
          </a:prstGeom>
          <a:noFill/>
        </p:spPr>
      </p:pic>
      <p:pic>
        <p:nvPicPr>
          <p:cNvPr id="1028" name="Picture 4" descr="C:\Users\Marina\Desktop\Новая папка (2)\WP_20170120_11_57_56_Pr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7524" y="3376892"/>
            <a:ext cx="2347302" cy="175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253508"/>
            <a:ext cx="3102375" cy="2326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2855">
            <a:off x="5076056" y="4338403"/>
            <a:ext cx="1584176" cy="211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Физика\Desktop\201502A0\11022015102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57" y="3953995"/>
            <a:ext cx="2641680" cy="198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96219" y="1028220"/>
            <a:ext cx="8229600" cy="740097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«Занимательная физика»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908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Шаблон PowerPoint - Стопка книг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3865</TotalTime>
  <Words>574</Words>
  <Application>Microsoft Office PowerPoint</Application>
  <PresentationFormat>Экран (4:3)</PresentationFormat>
  <Paragraphs>140</Paragraphs>
  <Slides>30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맑은 고딕</vt:lpstr>
      <vt:lpstr>Arial</vt:lpstr>
      <vt:lpstr>Book Antiqua</vt:lpstr>
      <vt:lpstr>Calibri</vt:lpstr>
      <vt:lpstr>Century Gothic</vt:lpstr>
      <vt:lpstr>HY중고딕</vt:lpstr>
      <vt:lpstr>Monotype Corsiva</vt:lpstr>
      <vt:lpstr>Times New Roman</vt:lpstr>
      <vt:lpstr>Шаблон PowerPoint - Стопка книг</vt:lpstr>
      <vt:lpstr>Acrobat Document</vt:lpstr>
      <vt:lpstr>                Муниципальное бюджетное общеобразовательное учреждение средняя общеобразовательная школа с углубленным изучением математики, информатики, иностранных языков                            г. Зернограда Педагогическая система учителя физики Меняйловой Галины Николаевны   2019 г</vt:lpstr>
      <vt:lpstr> Учебно - методическое пособие  «Материалы для подготовки учащихся 9 класса  к ГИА в форме ОГЭ»</vt:lpstr>
      <vt:lpstr>Презентация PowerPoint</vt:lpstr>
      <vt:lpstr> </vt:lpstr>
      <vt:lpstr>Высокие учебные результаты обучающихся</vt:lpstr>
      <vt:lpstr>Независимые диагностические обследования</vt:lpstr>
      <vt:lpstr>Международная  многопрофильная инженерная олимпиада «Звезда»</vt:lpstr>
      <vt:lpstr>Презентация PowerPoint</vt:lpstr>
      <vt:lpstr>Внеурочная деятельность</vt:lpstr>
      <vt:lpstr>Научно – практическая конференция ДАНЮИ им. Ю.А. Жданова</vt:lpstr>
      <vt:lpstr>Всероссийский конкурс научно – исследовательских работ учащихся и студенческой молодежи  «Научный потенциал – XXI» </vt:lpstr>
      <vt:lpstr>Презентация PowerPoint</vt:lpstr>
      <vt:lpstr>       Международная онлайн – олимпиада «Фоксфорд»</vt:lpstr>
      <vt:lpstr>Выходи решать!</vt:lpstr>
      <vt:lpstr>Конкурс «Космонавтика»</vt:lpstr>
      <vt:lpstr>Презентация PowerPoint</vt:lpstr>
      <vt:lpstr>Общественная оценка результатов внеурочной деятельности </vt:lpstr>
      <vt:lpstr> Технологии обучения</vt:lpstr>
      <vt:lpstr> Технологии обучения</vt:lpstr>
      <vt:lpstr>Электронное обучение</vt:lpstr>
      <vt:lpstr>  Создание учителем условий для адресной работы с различными категориями обучающихся </vt:lpstr>
      <vt:lpstr>Непрерывность профессионального роста учителя</vt:lpstr>
      <vt:lpstr>Непрерывность профессионального роста учителя</vt:lpstr>
      <vt:lpstr>Сетевые сообщества педагогов</vt:lpstr>
      <vt:lpstr>Презентация PowerPoint</vt:lpstr>
      <vt:lpstr>Профессиональные конкурсы</vt:lpstr>
      <vt:lpstr>Конкурс на получение денежного поощрения лучшими учителями образовательных организаций</vt:lpstr>
      <vt:lpstr>Презентация PowerPoint</vt:lpstr>
      <vt:lpstr>Презентация PowerPoint</vt:lpstr>
      <vt:lpstr>итог</vt:lpstr>
    </vt:vector>
  </TitlesOfParts>
  <Company>UralSOFT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Педагогическая система учителя физики муниципального бюджетного учреждения средней общеобразовательной школы с углубленным изучением математики, информатики, иностранных языков г. Зернограда</dc:title>
  <dc:creator>Marina</dc:creator>
  <cp:lastModifiedBy>Бачурина</cp:lastModifiedBy>
  <cp:revision>172</cp:revision>
  <cp:lastPrinted>2018-03-12T08:09:16Z</cp:lastPrinted>
  <dcterms:created xsi:type="dcterms:W3CDTF">2018-03-06T16:33:17Z</dcterms:created>
  <dcterms:modified xsi:type="dcterms:W3CDTF">2019-03-26T10:27:57Z</dcterms:modified>
</cp:coreProperties>
</file>